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480" r:id="rId2"/>
    <p:sldId id="394" r:id="rId3"/>
    <p:sldId id="481" r:id="rId4"/>
    <p:sldId id="396" r:id="rId5"/>
    <p:sldId id="416" r:id="rId6"/>
    <p:sldId id="448" r:id="rId7"/>
    <p:sldId id="459" r:id="rId8"/>
    <p:sldId id="460" r:id="rId9"/>
    <p:sldId id="461" r:id="rId10"/>
    <p:sldId id="462" r:id="rId11"/>
    <p:sldId id="442" r:id="rId12"/>
    <p:sldId id="419" r:id="rId13"/>
    <p:sldId id="423" r:id="rId14"/>
    <p:sldId id="483" r:id="rId15"/>
    <p:sldId id="417" r:id="rId16"/>
    <p:sldId id="397" r:id="rId17"/>
    <p:sldId id="398" r:id="rId18"/>
    <p:sldId id="399" r:id="rId19"/>
    <p:sldId id="471" r:id="rId20"/>
    <p:sldId id="472" r:id="rId21"/>
    <p:sldId id="465" r:id="rId22"/>
    <p:sldId id="466" r:id="rId23"/>
    <p:sldId id="401" r:id="rId24"/>
    <p:sldId id="408" r:id="rId25"/>
    <p:sldId id="400" r:id="rId26"/>
    <p:sldId id="402" r:id="rId27"/>
    <p:sldId id="409" r:id="rId28"/>
    <p:sldId id="410" r:id="rId29"/>
    <p:sldId id="515" r:id="rId30"/>
    <p:sldId id="516" r:id="rId31"/>
    <p:sldId id="513" r:id="rId32"/>
    <p:sldId id="405" r:id="rId33"/>
    <p:sldId id="406" r:id="rId34"/>
    <p:sldId id="517" r:id="rId35"/>
    <p:sldId id="474" r:id="rId36"/>
    <p:sldId id="514" r:id="rId37"/>
    <p:sldId id="476" r:id="rId38"/>
    <p:sldId id="477" r:id="rId39"/>
    <p:sldId id="478" r:id="rId40"/>
    <p:sldId id="415" r:id="rId41"/>
    <p:sldId id="407" r:id="rId42"/>
    <p:sldId id="301" r:id="rId43"/>
    <p:sldId id="479" r:id="rId44"/>
    <p:sldId id="482" r:id="rId45"/>
    <p:sldId id="422" r:id="rId46"/>
    <p:sldId id="484" r:id="rId47"/>
    <p:sldId id="292" r:id="rId48"/>
    <p:sldId id="302" r:id="rId49"/>
    <p:sldId id="303" r:id="rId50"/>
    <p:sldId id="368" r:id="rId51"/>
    <p:sldId id="306" r:id="rId52"/>
    <p:sldId id="425" r:id="rId53"/>
    <p:sldId id="426" r:id="rId54"/>
    <p:sldId id="427" r:id="rId55"/>
    <p:sldId id="428" r:id="rId56"/>
    <p:sldId id="429" r:id="rId57"/>
    <p:sldId id="430" r:id="rId58"/>
    <p:sldId id="485" r:id="rId59"/>
    <p:sldId id="486" r:id="rId60"/>
    <p:sldId id="487" r:id="rId61"/>
    <p:sldId id="488" r:id="rId62"/>
    <p:sldId id="489" r:id="rId63"/>
    <p:sldId id="490" r:id="rId64"/>
    <p:sldId id="491" r:id="rId65"/>
    <p:sldId id="492" r:id="rId66"/>
    <p:sldId id="493" r:id="rId67"/>
    <p:sldId id="494" r:id="rId68"/>
    <p:sldId id="495" r:id="rId69"/>
    <p:sldId id="497" r:id="rId70"/>
    <p:sldId id="498" r:id="rId71"/>
    <p:sldId id="499" r:id="rId72"/>
    <p:sldId id="502" r:id="rId73"/>
    <p:sldId id="503" r:id="rId74"/>
    <p:sldId id="504" r:id="rId75"/>
    <p:sldId id="505" r:id="rId76"/>
    <p:sldId id="307" r:id="rId77"/>
    <p:sldId id="518" r:id="rId78"/>
    <p:sldId id="507" r:id="rId79"/>
    <p:sldId id="519" r:id="rId80"/>
    <p:sldId id="520" r:id="rId81"/>
    <p:sldId id="521" r:id="rId82"/>
    <p:sldId id="522" r:id="rId83"/>
    <p:sldId id="312" r:id="rId84"/>
    <p:sldId id="313" r:id="rId85"/>
    <p:sldId id="315" r:id="rId86"/>
    <p:sldId id="314" r:id="rId87"/>
    <p:sldId id="322" r:id="rId88"/>
    <p:sldId id="321" r:id="rId89"/>
    <p:sldId id="523" r:id="rId90"/>
    <p:sldId id="374" r:id="rId91"/>
    <p:sldId id="325" r:id="rId92"/>
    <p:sldId id="524" r:id="rId93"/>
    <p:sldId id="525" r:id="rId94"/>
    <p:sldId id="526" r:id="rId95"/>
    <p:sldId id="527" r:id="rId96"/>
    <p:sldId id="528" r:id="rId97"/>
    <p:sldId id="529" r:id="rId98"/>
    <p:sldId id="375" r:id="rId99"/>
    <p:sldId id="387" r:id="rId100"/>
    <p:sldId id="332" r:id="rId101"/>
    <p:sldId id="334" r:id="rId102"/>
    <p:sldId id="335" r:id="rId103"/>
    <p:sldId id="336" r:id="rId104"/>
    <p:sldId id="338" r:id="rId105"/>
    <p:sldId id="337" r:id="rId106"/>
    <p:sldId id="365" r:id="rId107"/>
    <p:sldId id="366" r:id="rId108"/>
    <p:sldId id="367" r:id="rId109"/>
    <p:sldId id="331" r:id="rId110"/>
    <p:sldId id="413" r:id="rId111"/>
    <p:sldId id="379" r:id="rId112"/>
    <p:sldId id="444" r:id="rId113"/>
    <p:sldId id="382" r:id="rId114"/>
    <p:sldId id="381" r:id="rId115"/>
    <p:sldId id="388" r:id="rId116"/>
    <p:sldId id="340" r:id="rId117"/>
    <p:sldId id="389" r:id="rId118"/>
    <p:sldId id="390" r:id="rId119"/>
    <p:sldId id="391" r:id="rId120"/>
    <p:sldId id="445" r:id="rId121"/>
    <p:sldId id="437" r:id="rId122"/>
    <p:sldId id="438" r:id="rId123"/>
    <p:sldId id="439" r:id="rId124"/>
    <p:sldId id="358" r:id="rId125"/>
    <p:sldId id="510" r:id="rId126"/>
    <p:sldId id="508" r:id="rId127"/>
    <p:sldId id="511" r:id="rId128"/>
    <p:sldId id="506" r:id="rId129"/>
    <p:sldId id="383" r:id="rId130"/>
    <p:sldId id="363"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BD61"/>
    <a:srgbClr val="DBAD52"/>
    <a:srgbClr val="202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96" y="5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solidFill>
                <a:latin typeface="Cambria" panose="02040503050406030204" pitchFamily="18" charset="0"/>
                <a:ea typeface="+mn-ea"/>
                <a:cs typeface="+mn-cs"/>
              </a:defRPr>
            </a:pPr>
            <a:r>
              <a:rPr lang="en-US" sz="1800" b="1" dirty="0">
                <a:solidFill>
                  <a:schemeClr val="tx1"/>
                </a:solidFill>
                <a:latin typeface="Cambria" panose="02040503050406030204" pitchFamily="18" charset="0"/>
                <a:cs typeface="Times New Roman" panose="02020603050405020304" pitchFamily="18" charset="0"/>
              </a:rPr>
              <a:t>Training </a:t>
            </a:r>
            <a:r>
              <a:rPr lang="en-US" sz="1800" b="1" dirty="0" smtClean="0">
                <a:solidFill>
                  <a:schemeClr val="tx1"/>
                </a:solidFill>
                <a:latin typeface="Cambria" panose="02040503050406030204" pitchFamily="18" charset="0"/>
                <a:cs typeface="Times New Roman" panose="02020603050405020304" pitchFamily="18" charset="0"/>
              </a:rPr>
              <a:t>Time vs Processing Unit</a:t>
            </a:r>
            <a:endParaRPr lang="en-US" sz="1800" b="1" dirty="0">
              <a:solidFill>
                <a:schemeClr val="tx1"/>
              </a:solidFill>
              <a:latin typeface="Cambria" panose="020405030504060302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Cambria" panose="02040503050406030204" pitchFamily="18"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 Time</c:v>
                </c:pt>
              </c:strCache>
            </c:strRef>
          </c:tx>
          <c:spPr>
            <a:solidFill>
              <a:schemeClr val="accent1"/>
            </a:solidFill>
            <a:ln>
              <a:noFill/>
            </a:ln>
            <a:effectLst/>
          </c:spPr>
          <c:invertIfNegative val="0"/>
          <c:cat>
            <c:strRef>
              <c:f>Sheet1!$A$2:$A$3</c:f>
              <c:strCache>
                <c:ptCount val="2"/>
                <c:pt idx="0">
                  <c:v>CPU</c:v>
                </c:pt>
                <c:pt idx="1">
                  <c:v>GPU</c:v>
                </c:pt>
              </c:strCache>
            </c:strRef>
          </c:cat>
          <c:val>
            <c:numRef>
              <c:f>Sheet1!$B$2:$B$3</c:f>
              <c:numCache>
                <c:formatCode>General</c:formatCode>
                <c:ptCount val="2"/>
                <c:pt idx="0">
                  <c:v>845</c:v>
                </c:pt>
                <c:pt idx="1">
                  <c:v>80</c:v>
                </c:pt>
              </c:numCache>
            </c:numRef>
          </c:val>
          <c:extLst>
            <c:ext xmlns:c16="http://schemas.microsoft.com/office/drawing/2014/chart" uri="{C3380CC4-5D6E-409C-BE32-E72D297353CC}">
              <c16:uniqueId val="{00000000-0E73-451C-9094-FB34F2E1F75A}"/>
            </c:ext>
          </c:extLst>
        </c:ser>
        <c:dLbls>
          <c:showLegendKey val="0"/>
          <c:showVal val="0"/>
          <c:showCatName val="0"/>
          <c:showSerName val="0"/>
          <c:showPercent val="0"/>
          <c:showBubbleSize val="0"/>
        </c:dLbls>
        <c:gapWidth val="219"/>
        <c:overlap val="-27"/>
        <c:axId val="179054080"/>
        <c:axId val="179056000"/>
      </c:barChart>
      <c:catAx>
        <c:axId val="179054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crossAx val="179056000"/>
        <c:crosses val="autoZero"/>
        <c:auto val="1"/>
        <c:lblAlgn val="ctr"/>
        <c:lblOffset val="100"/>
        <c:noMultiLvlLbl val="0"/>
      </c:catAx>
      <c:valAx>
        <c:axId val="179056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r>
                  <a:rPr lang="en-US" sz="1600" b="1">
                    <a:solidFill>
                      <a:sysClr val="windowText" lastClr="000000"/>
                    </a:solidFill>
                    <a:latin typeface="Cambria" panose="02040503050406030204" pitchFamily="18" charset="0"/>
                    <a:cs typeface="Times New Roman" panose="02020603050405020304" pitchFamily="18" charset="0"/>
                  </a:rPr>
                  <a:t>Time (Seconds)</a:t>
                </a:r>
              </a:p>
            </c:rich>
          </c:tx>
          <c:overlay val="0"/>
          <c:spPr>
            <a:noFill/>
            <a:ln>
              <a:noFill/>
            </a:ln>
            <a:effectLst/>
          </c:spPr>
          <c:txPr>
            <a:bodyPr rot="-5400000" spcFirstLastPara="1" vertOverflow="ellipsis" vert="horz" wrap="square" anchor="ctr" anchorCtr="1"/>
            <a:lstStyle/>
            <a:p>
              <a:pPr>
                <a:defRPr sz="1600" b="1"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crossAx val="17905408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400" b="1" i="0" u="none" strike="noStrike" kern="1200" baseline="0">
                <a:solidFill>
                  <a:sysClr val="windowText" lastClr="000000"/>
                </a:solidFill>
                <a:latin typeface="Cambria" panose="02040503050406030204" pitchFamily="18" charset="0"/>
                <a:ea typeface="+mn-ea"/>
                <a:cs typeface="Times New Roman" panose="02020603050405020304" pitchFamily="18" charset="0"/>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95811-B727-409E-8865-6D82AF0ED5FF}"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013C3-79E7-4958-A5C1-FE38AC88FB6F}" type="slidenum">
              <a:rPr lang="en-US" smtClean="0"/>
              <a:t>‹#›</a:t>
            </a:fld>
            <a:endParaRPr lang="en-US"/>
          </a:p>
        </p:txBody>
      </p:sp>
    </p:spTree>
    <p:extLst>
      <p:ext uri="{BB962C8B-B14F-4D97-AF65-F5344CB8AC3E}">
        <p14:creationId xmlns:p14="http://schemas.microsoft.com/office/powerpoint/2010/main" val="389614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BF934CBD-D891-44B1-B265-42A209831B40}" type="slidenum">
              <a:rPr lang="ar-SA" altLang="ar-JO" sz="1200"/>
              <a:pPr/>
              <a:t>6</a:t>
            </a:fld>
            <a:endParaRPr lang="en-US" altLang="ar-JO" sz="1200"/>
          </a:p>
        </p:txBody>
      </p:sp>
      <p:sp>
        <p:nvSpPr>
          <p:cNvPr id="29699" name="Rectangle 2"/>
          <p:cNvSpPr>
            <a:spLocks noGrp="1" noRot="1" noChangeAspect="1" noChangeArrowheads="1" noTextEdit="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latin typeface="Times" panose="02020603050405020304" pitchFamily="18" charset="0"/>
            </a:endParaRPr>
          </a:p>
        </p:txBody>
      </p:sp>
    </p:spTree>
    <p:extLst>
      <p:ext uri="{BB962C8B-B14F-4D97-AF65-F5344CB8AC3E}">
        <p14:creationId xmlns:p14="http://schemas.microsoft.com/office/powerpoint/2010/main" val="834243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69E62DF4-CA5C-4E12-8240-E4C176D59580}" type="slidenum">
              <a:rPr lang="ar-SA" altLang="ar-JO" sz="1200"/>
              <a:pPr/>
              <a:t>8</a:t>
            </a:fld>
            <a:endParaRPr lang="en-US" altLang="ar-JO" sz="1200"/>
          </a:p>
        </p:txBody>
      </p:sp>
      <p:sp>
        <p:nvSpPr>
          <p:cNvPr id="63491" name="Rectangle 2"/>
          <p:cNvSpPr>
            <a:spLocks noGrp="1" noRot="1" noChangeAspect="1" noChangeArrowheads="1" noTextEdit="1"/>
          </p:cNvSpPr>
          <p:nvPr>
            <p:ph type="sldImg"/>
          </p:nvPr>
        </p:nvSpPr>
        <p:spPr>
          <a:solidFill>
            <a:srgbClr val="FFFFFF"/>
          </a:solidFill>
          <a:ln/>
        </p:spPr>
      </p:sp>
      <p:sp>
        <p:nvSpPr>
          <p:cNvPr id="634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ar-JO" altLang="ar-JO" smtClean="0">
              <a:latin typeface="Times" panose="02020603050405020304" pitchFamily="18" charset="0"/>
            </a:endParaRPr>
          </a:p>
        </p:txBody>
      </p:sp>
    </p:spTree>
    <p:extLst>
      <p:ext uri="{BB962C8B-B14F-4D97-AF65-F5344CB8AC3E}">
        <p14:creationId xmlns:p14="http://schemas.microsoft.com/office/powerpoint/2010/main" val="3959581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6013C3-79E7-4958-A5C1-FE38AC88FB6F}" type="slidenum">
              <a:rPr lang="en-US" smtClean="0"/>
              <a:t>20</a:t>
            </a:fld>
            <a:endParaRPr lang="en-US"/>
          </a:p>
        </p:txBody>
      </p:sp>
    </p:spTree>
    <p:extLst>
      <p:ext uri="{BB962C8B-B14F-4D97-AF65-F5344CB8AC3E}">
        <p14:creationId xmlns:p14="http://schemas.microsoft.com/office/powerpoint/2010/main" val="1646221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AC04968-A784-4059-B46C-0EAC46945222}" type="slidenum">
              <a:rPr lang="en-US" altLang="en-US">
                <a:solidFill>
                  <a:srgbClr val="000000"/>
                </a:solidFill>
                <a:latin typeface="Calibri" panose="020F0502020204030204" pitchFamily="34" charset="0"/>
              </a:rPr>
              <a:pPr eaLnBrk="1" hangingPunct="1"/>
              <a:t>21</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7661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B761A5-C408-4E40-BECB-AF0A370FCFA6}" type="slidenum">
              <a:rPr lang="en-US" altLang="en-US">
                <a:solidFill>
                  <a:srgbClr val="000000"/>
                </a:solidFill>
                <a:latin typeface="Calibri" panose="020F0502020204030204" pitchFamily="34" charset="0"/>
              </a:rPr>
              <a:pPr eaLnBrk="1" hangingPunct="1"/>
              <a:t>22</a:t>
            </a:fld>
            <a:endParaRPr lang="en-US" altLang="en-US">
              <a:solidFill>
                <a:srgbClr val="000000"/>
              </a:solidFill>
              <a:latin typeface="Calibri" panose="020F0502020204030204" pitchFamily="34" charset="0"/>
            </a:endParaRPr>
          </a:p>
        </p:txBody>
      </p:sp>
    </p:spTree>
    <p:extLst>
      <p:ext uri="{BB962C8B-B14F-4D97-AF65-F5344CB8AC3E}">
        <p14:creationId xmlns:p14="http://schemas.microsoft.com/office/powerpoint/2010/main" val="3188124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8F4EC7-BCC1-482D-AF9F-D647B1A33598}"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416582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F4EC7-BCC1-482D-AF9F-D647B1A33598}"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1958951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F4EC7-BCC1-482D-AF9F-D647B1A33598}"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173614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8F4EC7-BCC1-482D-AF9F-D647B1A33598}"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132655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8F4EC7-BCC1-482D-AF9F-D647B1A33598}"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414749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8F4EC7-BCC1-482D-AF9F-D647B1A33598}"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3370056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8F4EC7-BCC1-482D-AF9F-D647B1A33598}"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3111921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8F4EC7-BCC1-482D-AF9F-D647B1A33598}"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196791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8F4EC7-BCC1-482D-AF9F-D647B1A33598}"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321995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8F4EC7-BCC1-482D-AF9F-D647B1A33598}"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45942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8F4EC7-BCC1-482D-AF9F-D647B1A33598}"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3B579-F4BE-48C5-AC9A-67C09CC53DF4}" type="slidenum">
              <a:rPr lang="en-US" smtClean="0"/>
              <a:t>‹#›</a:t>
            </a:fld>
            <a:endParaRPr lang="en-US"/>
          </a:p>
        </p:txBody>
      </p:sp>
    </p:spTree>
    <p:extLst>
      <p:ext uri="{BB962C8B-B14F-4D97-AF65-F5344CB8AC3E}">
        <p14:creationId xmlns:p14="http://schemas.microsoft.com/office/powerpoint/2010/main" val="3386183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8F4EC7-BCC1-482D-AF9F-D647B1A33598}" type="datetimeFigureOut">
              <a:rPr lang="en-US" smtClean="0"/>
              <a:t>11/15/2019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3B579-F4BE-48C5-AC9A-67C09CC53DF4}" type="slidenum">
              <a:rPr lang="en-US" smtClean="0"/>
              <a:t>‹#›</a:t>
            </a:fld>
            <a:endParaRPr lang="en-US"/>
          </a:p>
        </p:txBody>
      </p:sp>
    </p:spTree>
    <p:extLst>
      <p:ext uri="{BB962C8B-B14F-4D97-AF65-F5344CB8AC3E}">
        <p14:creationId xmlns:p14="http://schemas.microsoft.com/office/powerpoint/2010/main" val="90255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jpe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cs.ryerson.ca/~aharley/vis/conv/" TargetMode="External"/><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nvidia.com/object/machine-learning.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jpe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7" Type="http://schemas.openxmlformats.org/officeDocument/2006/relationships/image" Target="../media/image57.jpe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jpe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github.com/dmlc.Minerva~Theano"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45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87.png"/><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420.png"/><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9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743918" y="2698330"/>
            <a:ext cx="7383439" cy="5078313"/>
          </a:xfrm>
          <a:prstGeom prst="rect">
            <a:avLst/>
          </a:prstGeom>
          <a:noFill/>
        </p:spPr>
        <p:txBody>
          <a:bodyPr wrap="square" rtlCol="0">
            <a:spAutoFit/>
          </a:bodyPr>
          <a:lstStyle/>
          <a:p>
            <a:pPr algn="ctr"/>
            <a:r>
              <a:rPr lang="en-US" sz="5400" b="1" dirty="0">
                <a:solidFill>
                  <a:schemeClr val="accent4">
                    <a:lumMod val="60000"/>
                    <a:lumOff val="40000"/>
                  </a:schemeClr>
                </a:solidFill>
                <a:latin typeface="Cambria" panose="02040503050406030204" pitchFamily="18" charset="0"/>
                <a:ea typeface="Cambria" panose="02040503050406030204" pitchFamily="18" charset="0"/>
              </a:rPr>
              <a:t>Machine Learning </a:t>
            </a:r>
          </a:p>
          <a:p>
            <a:pPr algn="ctr"/>
            <a:r>
              <a:rPr lang="en-US" sz="5400" b="1" dirty="0">
                <a:solidFill>
                  <a:schemeClr val="accent4">
                    <a:lumMod val="60000"/>
                    <a:lumOff val="40000"/>
                  </a:schemeClr>
                </a:solidFill>
                <a:latin typeface="Cambria" panose="02040503050406030204" pitchFamily="18" charset="0"/>
                <a:ea typeface="Cambria" panose="02040503050406030204" pitchFamily="18" charset="0"/>
              </a:rPr>
              <a:t>and </a:t>
            </a:r>
          </a:p>
          <a:p>
            <a:pPr algn="ctr"/>
            <a:r>
              <a:rPr lang="en-US" sz="5400" b="1" dirty="0">
                <a:solidFill>
                  <a:schemeClr val="accent4">
                    <a:lumMod val="60000"/>
                    <a:lumOff val="40000"/>
                  </a:schemeClr>
                </a:solidFill>
                <a:latin typeface="Cambria" panose="02040503050406030204" pitchFamily="18" charset="0"/>
                <a:ea typeface="Cambria" panose="02040503050406030204" pitchFamily="18" charset="0"/>
              </a:rPr>
              <a:t>Deep </a:t>
            </a:r>
            <a:r>
              <a:rPr lang="en-US" sz="5400" b="1" dirty="0" smtClean="0">
                <a:solidFill>
                  <a:schemeClr val="accent4">
                    <a:lumMod val="60000"/>
                    <a:lumOff val="40000"/>
                  </a:schemeClr>
                </a:solidFill>
                <a:latin typeface="Cambria" panose="02040503050406030204" pitchFamily="18" charset="0"/>
                <a:ea typeface="Cambria" panose="02040503050406030204" pitchFamily="18" charset="0"/>
              </a:rPr>
              <a:t>Learning</a:t>
            </a:r>
          </a:p>
          <a:p>
            <a:pPr algn="ctr"/>
            <a:r>
              <a:rPr lang="en-US" sz="5400" b="1" dirty="0" smtClean="0">
                <a:solidFill>
                  <a:schemeClr val="accent4">
                    <a:lumMod val="60000"/>
                    <a:lumOff val="40000"/>
                  </a:schemeClr>
                </a:solidFill>
                <a:latin typeface="Cambria" panose="02040503050406030204" pitchFamily="18" charset="0"/>
                <a:ea typeface="Cambria" panose="02040503050406030204" pitchFamily="18" charset="0"/>
              </a:rPr>
              <a:t>By:</a:t>
            </a:r>
          </a:p>
          <a:p>
            <a:pPr algn="ctr"/>
            <a:r>
              <a:rPr lang="en-US" sz="5400" b="1" dirty="0" smtClean="0">
                <a:solidFill>
                  <a:schemeClr val="accent4">
                    <a:lumMod val="60000"/>
                    <a:lumOff val="40000"/>
                  </a:schemeClr>
                </a:solidFill>
                <a:latin typeface="Cambria" panose="02040503050406030204" pitchFamily="18" charset="0"/>
                <a:ea typeface="Cambria" panose="02040503050406030204" pitchFamily="18" charset="0"/>
              </a:rPr>
              <a:t>        Dr. Amit Ganatra</a:t>
            </a:r>
          </a:p>
          <a:p>
            <a:pPr algn="ctr"/>
            <a:endParaRPr lang="en-US" sz="5400" b="1" dirty="0">
              <a:solidFill>
                <a:schemeClr val="accent4">
                  <a:lumMod val="60000"/>
                  <a:lumOff val="40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20623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AU" altLang="ar-JO" dirty="0" smtClean="0">
                <a:latin typeface="Cambria" panose="02040503050406030204" pitchFamily="18" charset="0"/>
              </a:rPr>
              <a:t>The Disadvantages</a:t>
            </a:r>
            <a:endParaRPr lang="en-US" altLang="ar-JO" dirty="0" smtClean="0">
              <a:latin typeface="Cambria" panose="02040503050406030204" pitchFamily="18" charset="0"/>
            </a:endParaRPr>
          </a:p>
        </p:txBody>
      </p:sp>
      <p:sp>
        <p:nvSpPr>
          <p:cNvPr id="65539" name="Rectangle 3"/>
          <p:cNvSpPr>
            <a:spLocks noGrp="1" noChangeArrowheads="1"/>
          </p:cNvSpPr>
          <p:nvPr>
            <p:ph idx="1"/>
          </p:nvPr>
        </p:nvSpPr>
        <p:spPr/>
        <p:txBody>
          <a:bodyPr>
            <a:normAutofit/>
          </a:bodyPr>
          <a:lstStyle/>
          <a:p>
            <a:pPr lvl="1" eaLnBrk="1" hangingPunct="1">
              <a:lnSpc>
                <a:spcPct val="150000"/>
              </a:lnSpc>
            </a:pPr>
            <a:r>
              <a:rPr lang="en-AU" altLang="ar-JO" sz="2800" dirty="0" smtClean="0">
                <a:latin typeface="Cambria" panose="02040503050406030204" pitchFamily="18" charset="0"/>
                <a:cs typeface="Times New Roman" panose="02020603050405020304" pitchFamily="18" charset="0"/>
              </a:rPr>
              <a:t>Increased costs</a:t>
            </a:r>
          </a:p>
          <a:p>
            <a:pPr lvl="1" eaLnBrk="1" hangingPunct="1">
              <a:lnSpc>
                <a:spcPct val="150000"/>
              </a:lnSpc>
            </a:pPr>
            <a:r>
              <a:rPr lang="en-AU" altLang="ar-JO" sz="2800" dirty="0" smtClean="0">
                <a:latin typeface="Cambria" panose="02040503050406030204" pitchFamily="18" charset="0"/>
                <a:cs typeface="Times New Roman" panose="02020603050405020304" pitchFamily="18" charset="0"/>
              </a:rPr>
              <a:t>Difficulty with software development - slow and expensive</a:t>
            </a:r>
          </a:p>
          <a:p>
            <a:pPr lvl="1" eaLnBrk="1" hangingPunct="1">
              <a:lnSpc>
                <a:spcPct val="150000"/>
              </a:lnSpc>
            </a:pPr>
            <a:r>
              <a:rPr lang="en-AU" altLang="ar-JO" sz="2800" dirty="0" smtClean="0">
                <a:latin typeface="Cambria" panose="02040503050406030204" pitchFamily="18" charset="0"/>
                <a:cs typeface="Times New Roman" panose="02020603050405020304" pitchFamily="18" charset="0"/>
              </a:rPr>
              <a:t>Few experienced programmers</a:t>
            </a:r>
          </a:p>
          <a:p>
            <a:pPr lvl="1" eaLnBrk="1" hangingPunct="1">
              <a:lnSpc>
                <a:spcPct val="150000"/>
              </a:lnSpc>
            </a:pPr>
            <a:r>
              <a:rPr lang="en-AU" altLang="ar-JO" sz="2800" dirty="0">
                <a:latin typeface="Cambria" panose="02040503050406030204" pitchFamily="18" charset="0"/>
                <a:cs typeface="Times New Roman" panose="02020603050405020304" pitchFamily="18" charset="0"/>
              </a:rPr>
              <a:t>F</a:t>
            </a:r>
            <a:r>
              <a:rPr lang="en-AU" altLang="ar-JO" sz="2800" dirty="0" smtClean="0">
                <a:latin typeface="Cambria" panose="02040503050406030204" pitchFamily="18" charset="0"/>
                <a:cs typeface="Times New Roman" panose="02020603050405020304" pitchFamily="18" charset="0"/>
              </a:rPr>
              <a:t>ew practical products have reached the market as yet. </a:t>
            </a:r>
            <a:endParaRPr lang="en-US" altLang="ar-JO" sz="2800" dirty="0" smtClean="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21628144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Empirical Process</a:t>
            </a:r>
            <a:endParaRPr lang="en-US" b="1" dirty="0">
              <a:latin typeface="Cambria" panose="02040503050406030204" pitchFamily="18" charset="0"/>
            </a:endParaRPr>
          </a:p>
        </p:txBody>
      </p:sp>
      <p:pic>
        <p:nvPicPr>
          <p:cNvPr id="4" name="Content Placeholder 3"/>
          <p:cNvPicPr>
            <a:picLocks noGrp="1" noChangeAspect="1"/>
          </p:cNvPicPr>
          <p:nvPr>
            <p:ph idx="1"/>
          </p:nvPr>
        </p:nvPicPr>
        <p:blipFill>
          <a:blip r:embed="rId2"/>
          <a:stretch>
            <a:fillRect/>
          </a:stretch>
        </p:blipFill>
        <p:spPr>
          <a:xfrm>
            <a:off x="2352213" y="1690688"/>
            <a:ext cx="7487574" cy="4533448"/>
          </a:xfrm>
          <a:prstGeom prst="rect">
            <a:avLst/>
          </a:prstGeom>
        </p:spPr>
      </p:pic>
    </p:spTree>
    <p:extLst>
      <p:ext uri="{BB962C8B-B14F-4D97-AF65-F5344CB8AC3E}">
        <p14:creationId xmlns:p14="http://schemas.microsoft.com/office/powerpoint/2010/main" val="539640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579"/>
            <a:ext cx="11353800" cy="722099"/>
          </a:xfrm>
        </p:spPr>
        <p:txBody>
          <a:bodyPr>
            <a:normAutofit/>
          </a:bodyPr>
          <a:lstStyle/>
          <a:p>
            <a:r>
              <a:rPr lang="en-US" sz="4000" b="1" dirty="0" smtClean="0">
                <a:latin typeface="Cambria" panose="02040503050406030204" pitchFamily="18" charset="0"/>
              </a:rPr>
              <a:t>Application of CNN</a:t>
            </a:r>
            <a:endParaRPr lang="en-US" sz="4000" b="1" dirty="0">
              <a:latin typeface="Cambria" panose="02040503050406030204" pitchFamily="18" charset="0"/>
            </a:endParaRPr>
          </a:p>
        </p:txBody>
      </p:sp>
      <p:pic>
        <p:nvPicPr>
          <p:cNvPr id="2050" name="Picture 2" descr="Colorization of Black and White Photo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62" y="1008300"/>
            <a:ext cx="4510982" cy="312014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utomatically Create Styled Image From Sketch"/>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36169" y="4308237"/>
            <a:ext cx="6387509" cy="256165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bject classification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1335" y="49461"/>
            <a:ext cx="3744003" cy="2808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135103" y="4731912"/>
            <a:ext cx="5058497" cy="1985749"/>
          </a:xfrm>
          <a:prstGeom prst="rect">
            <a:avLst/>
          </a:prstGeom>
        </p:spPr>
      </p:pic>
      <p:pic>
        <p:nvPicPr>
          <p:cNvPr id="6" name="Picture 5"/>
          <p:cNvPicPr>
            <a:picLocks noChangeAspect="1"/>
          </p:cNvPicPr>
          <p:nvPr/>
        </p:nvPicPr>
        <p:blipFill>
          <a:blip r:embed="rId6"/>
          <a:stretch>
            <a:fillRect/>
          </a:stretch>
        </p:blipFill>
        <p:spPr>
          <a:xfrm>
            <a:off x="4547644" y="2423473"/>
            <a:ext cx="5067300" cy="1704975"/>
          </a:xfrm>
          <a:prstGeom prst="rect">
            <a:avLst/>
          </a:prstGeom>
        </p:spPr>
      </p:pic>
    </p:spTree>
    <p:extLst>
      <p:ext uri="{BB962C8B-B14F-4D97-AF65-F5344CB8AC3E}">
        <p14:creationId xmlns:p14="http://schemas.microsoft.com/office/powerpoint/2010/main" val="81131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2. </a:t>
            </a:r>
            <a:r>
              <a:rPr lang="en-US" dirty="0">
                <a:latin typeface="Cambria" panose="02040503050406030204" pitchFamily="18" charset="0"/>
              </a:rPr>
              <a:t>RNN (recurrent neural network)</a:t>
            </a:r>
          </a:p>
        </p:txBody>
      </p:sp>
      <p:pic>
        <p:nvPicPr>
          <p:cNvPr id="3074" name="Picture 2" descr="Image result for recurrent neural networ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6754" y="1997086"/>
            <a:ext cx="9038492" cy="368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07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Application of RNN</a:t>
            </a:r>
            <a:endParaRPr lang="en-US" dirty="0">
              <a:latin typeface="Cambria" panose="02040503050406030204" pitchFamily="18" charset="0"/>
            </a:endParaRPr>
          </a:p>
        </p:txBody>
      </p:sp>
      <p:pic>
        <p:nvPicPr>
          <p:cNvPr id="4098" name="Picture 2" descr="Instant Visual Transl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599580"/>
            <a:ext cx="62579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mple of Automatic Handwriting Gene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508" y="887104"/>
            <a:ext cx="5641492" cy="27595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308979" y="4256930"/>
            <a:ext cx="6883021" cy="2657166"/>
          </a:xfrm>
          <a:prstGeom prst="rect">
            <a:avLst/>
          </a:prstGeom>
        </p:spPr>
      </p:pic>
      <p:sp>
        <p:nvSpPr>
          <p:cNvPr id="5" name="TextBox 4"/>
          <p:cNvSpPr txBox="1"/>
          <p:nvPr/>
        </p:nvSpPr>
        <p:spPr>
          <a:xfrm>
            <a:off x="313898" y="1676250"/>
            <a:ext cx="8625386" cy="707886"/>
          </a:xfrm>
          <a:prstGeom prst="rect">
            <a:avLst/>
          </a:prstGeom>
          <a:noFill/>
        </p:spPr>
        <p:txBody>
          <a:bodyPr wrap="square" rtlCol="0">
            <a:spAutoFit/>
          </a:bodyPr>
          <a:lstStyle/>
          <a:p>
            <a:r>
              <a:rPr lang="en-US" sz="2000" b="1" dirty="0" smtClean="0">
                <a:latin typeface="Cambria" panose="02040503050406030204" pitchFamily="18" charset="0"/>
              </a:rPr>
              <a:t>1.  Automatically </a:t>
            </a:r>
            <a:r>
              <a:rPr lang="en-US" sz="2000" b="1" dirty="0">
                <a:latin typeface="Cambria" panose="02040503050406030204" pitchFamily="18" charset="0"/>
              </a:rPr>
              <a:t>Adding Sounds To Silent Movies</a:t>
            </a:r>
          </a:p>
          <a:p>
            <a:r>
              <a:rPr lang="en-US" sz="2000" b="1" dirty="0" smtClean="0">
                <a:latin typeface="Cambria" panose="02040503050406030204" pitchFamily="18" charset="0"/>
              </a:rPr>
              <a:t>2.  Automatic </a:t>
            </a:r>
            <a:r>
              <a:rPr lang="en-US" sz="2000" b="1" dirty="0">
                <a:latin typeface="Cambria" panose="02040503050406030204" pitchFamily="18" charset="0"/>
              </a:rPr>
              <a:t>Text </a:t>
            </a:r>
            <a:r>
              <a:rPr lang="en-US" sz="2000" b="1" dirty="0" smtClean="0">
                <a:latin typeface="Cambria" panose="02040503050406030204" pitchFamily="18" charset="0"/>
              </a:rPr>
              <a:t>Generation</a:t>
            </a:r>
            <a:endParaRPr lang="en-US" sz="2000" b="1" dirty="0">
              <a:latin typeface="Cambria" panose="02040503050406030204" pitchFamily="18" charset="0"/>
            </a:endParaRPr>
          </a:p>
        </p:txBody>
      </p:sp>
    </p:spTree>
    <p:extLst>
      <p:ext uri="{BB962C8B-B14F-4D97-AF65-F5344CB8AC3E}">
        <p14:creationId xmlns:p14="http://schemas.microsoft.com/office/powerpoint/2010/main" val="280749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056"/>
            <a:ext cx="10515600" cy="1325563"/>
          </a:xfrm>
        </p:spPr>
        <p:txBody>
          <a:bodyPr/>
          <a:lstStyle/>
          <a:p>
            <a:r>
              <a:rPr lang="en-US" dirty="0" smtClean="0">
                <a:latin typeface="Cambria" panose="02040503050406030204" pitchFamily="18" charset="0"/>
              </a:rPr>
              <a:t>3. RBM </a:t>
            </a:r>
            <a:r>
              <a:rPr lang="en-US" dirty="0">
                <a:latin typeface="Cambria" panose="02040503050406030204" pitchFamily="18" charset="0"/>
              </a:rPr>
              <a:t>(Restricted Boltzmann Machine)</a:t>
            </a:r>
          </a:p>
        </p:txBody>
      </p:sp>
      <p:sp>
        <p:nvSpPr>
          <p:cNvPr id="4" name="TextBox 3"/>
          <p:cNvSpPr txBox="1"/>
          <p:nvPr/>
        </p:nvSpPr>
        <p:spPr>
          <a:xfrm>
            <a:off x="7547212" y="1965278"/>
            <a:ext cx="4367284" cy="1384995"/>
          </a:xfrm>
          <a:prstGeom prst="rect">
            <a:avLst/>
          </a:prstGeom>
          <a:noFill/>
        </p:spPr>
        <p:txBody>
          <a:bodyPr wrap="square" rtlCol="0">
            <a:spAutoFit/>
          </a:bodyPr>
          <a:lstStyle/>
          <a:p>
            <a:r>
              <a:rPr lang="en-US" sz="2400" b="1" dirty="0">
                <a:solidFill>
                  <a:srgbClr val="FF0000"/>
                </a:solidFill>
                <a:latin typeface="Cambria" panose="02040503050406030204" pitchFamily="18" charset="0"/>
              </a:rPr>
              <a:t>Applications of </a:t>
            </a:r>
            <a:r>
              <a:rPr lang="en-US" sz="2400" b="1" dirty="0" smtClean="0">
                <a:solidFill>
                  <a:srgbClr val="FF0000"/>
                </a:solidFill>
                <a:latin typeface="Cambria" panose="02040503050406030204" pitchFamily="18" charset="0"/>
              </a:rPr>
              <a:t>RBM:</a:t>
            </a:r>
          </a:p>
          <a:p>
            <a:pPr marL="285750" indent="-285750">
              <a:buFont typeface="Wingdings" panose="05000000000000000000" pitchFamily="2" charset="2"/>
              <a:buChar char="§"/>
            </a:pPr>
            <a:r>
              <a:rPr lang="en-US" sz="2000" dirty="0" smtClean="0">
                <a:latin typeface="Cambria" panose="02040503050406030204" pitchFamily="18" charset="0"/>
              </a:rPr>
              <a:t>Feature extraction</a:t>
            </a:r>
          </a:p>
          <a:p>
            <a:pPr marL="285750" indent="-285750">
              <a:buFont typeface="Wingdings" panose="05000000000000000000" pitchFamily="2" charset="2"/>
              <a:buChar char="§"/>
            </a:pPr>
            <a:r>
              <a:rPr lang="en-US" sz="2000" dirty="0" smtClean="0">
                <a:latin typeface="Cambria" panose="02040503050406030204" pitchFamily="18" charset="0"/>
              </a:rPr>
              <a:t>Labelling </a:t>
            </a:r>
            <a:r>
              <a:rPr lang="en-US" sz="2000" dirty="0">
                <a:latin typeface="Cambria" panose="02040503050406030204" pitchFamily="18" charset="0"/>
              </a:rPr>
              <a:t>of dataset</a:t>
            </a:r>
            <a:endParaRPr lang="en-US" sz="2000" dirty="0" smtClean="0">
              <a:latin typeface="Cambria" panose="02040503050406030204" pitchFamily="18" charset="0"/>
            </a:endParaRPr>
          </a:p>
          <a:p>
            <a:pPr marL="285750" indent="-285750">
              <a:buFont typeface="Wingdings" panose="05000000000000000000" pitchFamily="2" charset="2"/>
              <a:buChar char="§"/>
            </a:pPr>
            <a:r>
              <a:rPr lang="en-US" sz="2000" dirty="0" smtClean="0">
                <a:latin typeface="Cambria" panose="02040503050406030204" pitchFamily="18" charset="0"/>
              </a:rPr>
              <a:t>Construct </a:t>
            </a:r>
            <a:r>
              <a:rPr lang="en-US" sz="2000" dirty="0">
                <a:latin typeface="Cambria" panose="02040503050406030204" pitchFamily="18" charset="0"/>
              </a:rPr>
              <a:t>Deep Belief </a:t>
            </a:r>
            <a:r>
              <a:rPr lang="en-US" sz="2000" dirty="0" smtClean="0">
                <a:latin typeface="Cambria" panose="02040503050406030204" pitchFamily="18" charset="0"/>
              </a:rPr>
              <a:t>Networks</a:t>
            </a:r>
            <a:endParaRPr lang="en-US" sz="2000" dirty="0">
              <a:latin typeface="Cambria" panose="02040503050406030204" pitchFamily="18" charset="0"/>
            </a:endParaRPr>
          </a:p>
        </p:txBody>
      </p:sp>
      <p:pic>
        <p:nvPicPr>
          <p:cNvPr id="6146" name="Picture 2" descr="Image result for restricted boltzmann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853" y="2245088"/>
            <a:ext cx="5463879" cy="330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26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836" y="0"/>
            <a:ext cx="10515600" cy="1325563"/>
          </a:xfrm>
        </p:spPr>
        <p:txBody>
          <a:bodyPr/>
          <a:lstStyle/>
          <a:p>
            <a:r>
              <a:rPr lang="en-US" dirty="0" smtClean="0">
                <a:latin typeface="Cambria" panose="02040503050406030204" pitchFamily="18" charset="0"/>
              </a:rPr>
              <a:t>4. Deep Belief Network</a:t>
            </a:r>
            <a:endParaRPr lang="en-US" dirty="0">
              <a:latin typeface="Cambria" panose="02040503050406030204" pitchFamily="18" charset="0"/>
            </a:endParaRPr>
          </a:p>
        </p:txBody>
      </p:sp>
      <p:sp>
        <p:nvSpPr>
          <p:cNvPr id="4" name="TextBox 3"/>
          <p:cNvSpPr txBox="1"/>
          <p:nvPr/>
        </p:nvSpPr>
        <p:spPr>
          <a:xfrm>
            <a:off x="7301552" y="1325563"/>
            <a:ext cx="4890447" cy="1323439"/>
          </a:xfrm>
          <a:prstGeom prst="rect">
            <a:avLst/>
          </a:prstGeom>
          <a:noFill/>
        </p:spPr>
        <p:txBody>
          <a:bodyPr wrap="square" rtlCol="0">
            <a:spAutoFit/>
          </a:bodyPr>
          <a:lstStyle/>
          <a:p>
            <a:pPr marL="457200" indent="-457200" algn="just">
              <a:buFont typeface="+mj-lt"/>
              <a:buAutoNum type="arabicPeriod"/>
            </a:pPr>
            <a:r>
              <a:rPr lang="en-US" sz="2000" dirty="0" smtClean="0">
                <a:latin typeface="Cambria" panose="02040503050406030204" pitchFamily="18" charset="0"/>
              </a:rPr>
              <a:t>Unsupervised </a:t>
            </a:r>
            <a:r>
              <a:rPr lang="en-US" sz="2000" dirty="0">
                <a:latin typeface="Cambria" panose="02040503050406030204" pitchFamily="18" charset="0"/>
              </a:rPr>
              <a:t>pre-learning provides </a:t>
            </a:r>
            <a:r>
              <a:rPr lang="en-US" sz="2000" dirty="0" smtClean="0">
                <a:latin typeface="Cambria" panose="02040503050406030204" pitchFamily="18" charset="0"/>
              </a:rPr>
              <a:t>a      good initialization </a:t>
            </a:r>
            <a:r>
              <a:rPr lang="en-US" sz="2000" dirty="0">
                <a:latin typeface="Cambria" panose="02040503050406030204" pitchFamily="18" charset="0"/>
              </a:rPr>
              <a:t>of the </a:t>
            </a:r>
            <a:r>
              <a:rPr lang="en-US" sz="2000" dirty="0" smtClean="0">
                <a:latin typeface="Cambria" panose="02040503050406030204" pitchFamily="18" charset="0"/>
              </a:rPr>
              <a:t>network</a:t>
            </a:r>
          </a:p>
          <a:p>
            <a:pPr marL="457200" indent="-457200" algn="just">
              <a:buFont typeface="+mj-lt"/>
              <a:buAutoNum type="arabicPeriod"/>
            </a:pPr>
            <a:endParaRPr lang="en-US" sz="2000" dirty="0" smtClean="0">
              <a:latin typeface="Cambria" panose="02040503050406030204" pitchFamily="18" charset="0"/>
            </a:endParaRPr>
          </a:p>
          <a:p>
            <a:pPr marL="457200" indent="-457200" algn="just">
              <a:buFont typeface="+mj-lt"/>
              <a:buAutoNum type="arabicPeriod"/>
            </a:pPr>
            <a:r>
              <a:rPr lang="en-US" sz="2000" dirty="0" smtClean="0">
                <a:latin typeface="Cambria" panose="02040503050406030204" pitchFamily="18" charset="0"/>
              </a:rPr>
              <a:t>Supervised </a:t>
            </a:r>
            <a:r>
              <a:rPr lang="en-US" sz="2000" dirty="0">
                <a:latin typeface="Cambria" panose="02040503050406030204" pitchFamily="18" charset="0"/>
              </a:rPr>
              <a:t>fine-tuning</a:t>
            </a:r>
          </a:p>
        </p:txBody>
      </p:sp>
      <p:sp>
        <p:nvSpPr>
          <p:cNvPr id="5" name="TextBox 4"/>
          <p:cNvSpPr txBox="1"/>
          <p:nvPr/>
        </p:nvSpPr>
        <p:spPr>
          <a:xfrm>
            <a:off x="7183271" y="3098041"/>
            <a:ext cx="5008729" cy="2862322"/>
          </a:xfrm>
          <a:prstGeom prst="rect">
            <a:avLst/>
          </a:prstGeom>
          <a:noFill/>
        </p:spPr>
        <p:txBody>
          <a:bodyPr wrap="square" rtlCol="0">
            <a:spAutoFit/>
          </a:bodyPr>
          <a:lstStyle/>
          <a:p>
            <a:pPr algn="just"/>
            <a:r>
              <a:rPr lang="en-US" sz="2000" b="1" dirty="0" smtClean="0">
                <a:solidFill>
                  <a:srgbClr val="FF0000"/>
                </a:solidFill>
                <a:latin typeface="Cambria" panose="02040503050406030204" pitchFamily="18" charset="0"/>
              </a:rPr>
              <a:t>Application:</a:t>
            </a:r>
          </a:p>
          <a:p>
            <a:pPr marL="285750" indent="-285750" algn="just">
              <a:buFont typeface="Arial" panose="020B0604020202020204" pitchFamily="34" charset="0"/>
              <a:buChar char="•"/>
            </a:pPr>
            <a:r>
              <a:rPr lang="en-US" sz="2000" dirty="0" smtClean="0">
                <a:latin typeface="Cambria" panose="02040503050406030204" pitchFamily="18" charset="0"/>
              </a:rPr>
              <a:t>Image</a:t>
            </a:r>
            <a:r>
              <a:rPr lang="en-US" sz="2000" dirty="0">
                <a:latin typeface="Cambria" panose="02040503050406030204" pitchFamily="18" charset="0"/>
              </a:rPr>
              <a:t>/ Face Recognition</a:t>
            </a:r>
          </a:p>
          <a:p>
            <a:pPr marL="285750" indent="-285750" algn="just">
              <a:buFont typeface="Arial" panose="020B0604020202020204" pitchFamily="34" charset="0"/>
              <a:buChar char="•"/>
            </a:pPr>
            <a:r>
              <a:rPr lang="en-US" sz="2000" dirty="0">
                <a:latin typeface="Cambria" panose="02040503050406030204" pitchFamily="18" charset="0"/>
              </a:rPr>
              <a:t>Video Sequence recognition</a:t>
            </a:r>
          </a:p>
          <a:p>
            <a:pPr marL="285750" indent="-285750" algn="just">
              <a:buFont typeface="Arial" panose="020B0604020202020204" pitchFamily="34" charset="0"/>
              <a:buChar char="•"/>
            </a:pPr>
            <a:r>
              <a:rPr lang="en-US" sz="2000" dirty="0">
                <a:latin typeface="Cambria" panose="02040503050406030204" pitchFamily="18" charset="0"/>
              </a:rPr>
              <a:t>Motion-capture data</a:t>
            </a:r>
          </a:p>
          <a:p>
            <a:pPr algn="just"/>
            <a:endParaRPr lang="en-US" sz="2000" b="1" dirty="0" smtClean="0">
              <a:latin typeface="Cambria" panose="02040503050406030204" pitchFamily="18" charset="0"/>
            </a:endParaRPr>
          </a:p>
          <a:p>
            <a:pPr algn="just"/>
            <a:r>
              <a:rPr lang="en-US" sz="2000" b="1" dirty="0" smtClean="0">
                <a:latin typeface="Cambria" panose="02040503050406030204" pitchFamily="18" charset="0"/>
              </a:rPr>
              <a:t>NASA </a:t>
            </a:r>
            <a:r>
              <a:rPr lang="en-US" sz="2000" b="1" dirty="0">
                <a:latin typeface="Cambria" panose="02040503050406030204" pitchFamily="18" charset="0"/>
              </a:rPr>
              <a:t>is using DBN to </a:t>
            </a:r>
            <a:r>
              <a:rPr lang="en-US" sz="2000" b="1" dirty="0" smtClean="0">
                <a:latin typeface="Cambria" panose="02040503050406030204" pitchFamily="18" charset="0"/>
              </a:rPr>
              <a:t>classify high-resolution</a:t>
            </a:r>
            <a:r>
              <a:rPr lang="en-US" sz="2000" b="1" dirty="0">
                <a:latin typeface="Cambria" panose="02040503050406030204" pitchFamily="18" charset="0"/>
              </a:rPr>
              <a:t>, highly diverse satellite imagery.</a:t>
            </a:r>
            <a:endParaRPr lang="en-US" sz="2000" dirty="0">
              <a:latin typeface="Cambria" panose="02040503050406030204" pitchFamily="18" charset="0"/>
            </a:endParaRPr>
          </a:p>
          <a:p>
            <a:pPr algn="just"/>
            <a:endParaRPr lang="en-US" sz="2000" dirty="0">
              <a:latin typeface="Cambria" panose="02040503050406030204" pitchFamily="18" charset="0"/>
            </a:endParaRPr>
          </a:p>
        </p:txBody>
      </p:sp>
      <p:pic>
        <p:nvPicPr>
          <p:cNvPr id="5124" name="Picture 4" descr="https://www.safaribooksonline.com/library/view/deep-learning/9781491924570/assets/dpln_04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2291"/>
            <a:ext cx="7183271" cy="3819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8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66" y="0"/>
            <a:ext cx="10515600" cy="1325563"/>
          </a:xfrm>
        </p:spPr>
        <p:txBody>
          <a:bodyPr/>
          <a:lstStyle/>
          <a:p>
            <a:r>
              <a:rPr lang="en-US" dirty="0" smtClean="0">
                <a:latin typeface="Cambria" panose="02040503050406030204" pitchFamily="18" charset="0"/>
              </a:rPr>
              <a:t>General Applications of </a:t>
            </a:r>
            <a:r>
              <a:rPr lang="en-US" smtClean="0">
                <a:latin typeface="Cambria" panose="02040503050406030204" pitchFamily="18" charset="0"/>
              </a:rPr>
              <a:t>Deep Learning: </a:t>
            </a:r>
            <a:endParaRPr lang="en-US" dirty="0">
              <a:latin typeface="Cambria" panose="02040503050406030204" pitchFamily="18" charset="0"/>
            </a:endParaRPr>
          </a:p>
        </p:txBody>
      </p:sp>
      <p:pic>
        <p:nvPicPr>
          <p:cNvPr id="205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5715000" cy="36480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sophia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690688"/>
            <a:ext cx="57150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275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self driving 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8826" y="-59723"/>
            <a:ext cx="9514347" cy="691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483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0187" y="585787"/>
            <a:ext cx="9191625" cy="5686425"/>
          </a:xfrm>
          <a:prstGeom prst="rect">
            <a:avLst/>
          </a:prstGeom>
        </p:spPr>
      </p:pic>
    </p:spTree>
    <p:extLst>
      <p:ext uri="{BB962C8B-B14F-4D97-AF65-F5344CB8AC3E}">
        <p14:creationId xmlns:p14="http://schemas.microsoft.com/office/powerpoint/2010/main" val="296844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mbria" panose="02040503050406030204" pitchFamily="18" charset="0"/>
              </a:rPr>
              <a:t>Challenges in Computer Vision</a:t>
            </a:r>
            <a:endParaRPr lang="en-US" sz="3600" dirty="0">
              <a:latin typeface="Cambria" panose="02040503050406030204" pitchFamily="18" charset="0"/>
            </a:endParaRPr>
          </a:p>
        </p:txBody>
      </p:sp>
      <p:pic>
        <p:nvPicPr>
          <p:cNvPr id="4" name="Content Placeholder 3" descr="http://cs231n.github.io/assets/challenges.jpe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8512" y="1690688"/>
            <a:ext cx="10125288" cy="3963193"/>
          </a:xfrm>
          <a:prstGeom prst="rect">
            <a:avLst/>
          </a:prstGeom>
          <a:noFill/>
          <a:ln>
            <a:noFill/>
          </a:ln>
        </p:spPr>
      </p:pic>
      <p:sp>
        <p:nvSpPr>
          <p:cNvPr id="5" name="TextBox 4"/>
          <p:cNvSpPr txBox="1"/>
          <p:nvPr/>
        </p:nvSpPr>
        <p:spPr>
          <a:xfrm>
            <a:off x="7783773" y="6550223"/>
            <a:ext cx="4408227" cy="307777"/>
          </a:xfrm>
          <a:prstGeom prst="rect">
            <a:avLst/>
          </a:prstGeom>
          <a:noFill/>
        </p:spPr>
        <p:txBody>
          <a:bodyPr wrap="square" rtlCol="0">
            <a:spAutoFit/>
          </a:bodyPr>
          <a:lstStyle/>
          <a:p>
            <a:r>
              <a:rPr lang="en-US" sz="1400" b="1" dirty="0" smtClean="0">
                <a:latin typeface="Cambria" panose="02040503050406030204" pitchFamily="18" charset="0"/>
                <a:cs typeface="Arial" panose="020B0604020202020204" pitchFamily="34" charset="0"/>
              </a:rPr>
              <a:t>Image Source:</a:t>
            </a:r>
            <a:r>
              <a:rPr lang="en-US" sz="1400" dirty="0" smtClean="0">
                <a:latin typeface="Cambria" panose="02040503050406030204" pitchFamily="18" charset="0"/>
                <a:cs typeface="Arial" panose="020B0604020202020204" pitchFamily="34" charset="0"/>
              </a:rPr>
              <a:t> http</a:t>
            </a:r>
            <a:r>
              <a:rPr lang="en-US" sz="1400" dirty="0">
                <a:latin typeface="Cambria" panose="02040503050406030204" pitchFamily="18" charset="0"/>
                <a:cs typeface="Arial" panose="020B0604020202020204" pitchFamily="34" charset="0"/>
              </a:rPr>
              <a:t>://cs231n.github.io/classification/</a:t>
            </a:r>
          </a:p>
        </p:txBody>
      </p:sp>
    </p:spTree>
    <p:extLst>
      <p:ext uri="{BB962C8B-B14F-4D97-AF65-F5344CB8AC3E}">
        <p14:creationId xmlns:p14="http://schemas.microsoft.com/office/powerpoint/2010/main" val="769086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700212" y="365127"/>
            <a:ext cx="8791576" cy="1162049"/>
          </a:xfrm>
        </p:spPr>
        <p:txBody>
          <a:bodyPr/>
          <a:lstStyle/>
          <a:p>
            <a:pPr eaLnBrk="1" hangingPunct="1"/>
            <a:r>
              <a:rPr lang="en-US" altLang="ar-JO" dirty="0" smtClean="0">
                <a:latin typeface="Cambria" panose="02040503050406030204" pitchFamily="18" charset="0"/>
              </a:rPr>
              <a:t>Areas of AI</a:t>
            </a:r>
          </a:p>
        </p:txBody>
      </p:sp>
      <p:sp>
        <p:nvSpPr>
          <p:cNvPr id="23555" name="Text Box 3"/>
          <p:cNvSpPr txBox="1">
            <a:spLocks noChangeArrowheads="1"/>
          </p:cNvSpPr>
          <p:nvPr/>
        </p:nvSpPr>
        <p:spPr bwMode="auto">
          <a:xfrm>
            <a:off x="2498726" y="2546351"/>
            <a:ext cx="1082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ar-JO" altLang="ar-JO" sz="1800">
              <a:latin typeface="Tahoma" panose="020B0604030504040204" pitchFamily="34" charset="0"/>
            </a:endParaRPr>
          </a:p>
        </p:txBody>
      </p:sp>
      <p:sp>
        <p:nvSpPr>
          <p:cNvPr id="23556" name="Text Box 4"/>
          <p:cNvSpPr txBox="1">
            <a:spLocks noChangeArrowheads="1"/>
          </p:cNvSpPr>
          <p:nvPr/>
        </p:nvSpPr>
        <p:spPr bwMode="auto">
          <a:xfrm>
            <a:off x="2438400" y="2209800"/>
            <a:ext cx="12192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dirty="0">
                <a:latin typeface="Cambria" panose="02040503050406030204" pitchFamily="18" charset="0"/>
              </a:rPr>
              <a:t>Search</a:t>
            </a:r>
          </a:p>
        </p:txBody>
      </p:sp>
      <p:sp>
        <p:nvSpPr>
          <p:cNvPr id="23557" name="Text Box 5"/>
          <p:cNvSpPr txBox="1">
            <a:spLocks noChangeArrowheads="1"/>
          </p:cNvSpPr>
          <p:nvPr/>
        </p:nvSpPr>
        <p:spPr bwMode="auto">
          <a:xfrm>
            <a:off x="4419600" y="5562600"/>
            <a:ext cx="11430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dirty="0">
                <a:latin typeface="Cambria" panose="02040503050406030204" pitchFamily="18" charset="0"/>
              </a:rPr>
              <a:t>Vision</a:t>
            </a:r>
          </a:p>
        </p:txBody>
      </p:sp>
      <p:sp>
        <p:nvSpPr>
          <p:cNvPr id="23558" name="Text Box 6"/>
          <p:cNvSpPr txBox="1">
            <a:spLocks noChangeArrowheads="1"/>
          </p:cNvSpPr>
          <p:nvPr/>
        </p:nvSpPr>
        <p:spPr bwMode="auto">
          <a:xfrm>
            <a:off x="6400800" y="3810000"/>
            <a:ext cx="15240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a:latin typeface="Times New Roman" panose="02020603050405020304" pitchFamily="18" charset="0"/>
              </a:rPr>
              <a:t>Planning</a:t>
            </a:r>
          </a:p>
        </p:txBody>
      </p:sp>
      <p:sp>
        <p:nvSpPr>
          <p:cNvPr id="23559" name="Text Box 7"/>
          <p:cNvSpPr txBox="1">
            <a:spLocks noChangeArrowheads="1"/>
          </p:cNvSpPr>
          <p:nvPr/>
        </p:nvSpPr>
        <p:spPr bwMode="auto">
          <a:xfrm>
            <a:off x="3810000" y="3581401"/>
            <a:ext cx="1676400" cy="9541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ar-JO" dirty="0">
                <a:latin typeface="Cambria" panose="02040503050406030204" pitchFamily="18" charset="0"/>
              </a:rPr>
              <a:t>Machine Learning</a:t>
            </a:r>
          </a:p>
        </p:txBody>
      </p:sp>
      <p:sp>
        <p:nvSpPr>
          <p:cNvPr id="23560" name="Text Box 8"/>
          <p:cNvSpPr txBox="1">
            <a:spLocks noChangeArrowheads="1"/>
          </p:cNvSpPr>
          <p:nvPr/>
        </p:nvSpPr>
        <p:spPr bwMode="auto">
          <a:xfrm>
            <a:off x="7239000" y="1905001"/>
            <a:ext cx="2667000" cy="9541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ar-JO" dirty="0">
                <a:latin typeface="Cambria" panose="02040503050406030204" pitchFamily="18" charset="0"/>
              </a:rPr>
              <a:t>Knowledge Representation</a:t>
            </a:r>
          </a:p>
        </p:txBody>
      </p:sp>
      <p:sp>
        <p:nvSpPr>
          <p:cNvPr id="23561" name="Text Box 9"/>
          <p:cNvSpPr txBox="1">
            <a:spLocks noChangeArrowheads="1"/>
          </p:cNvSpPr>
          <p:nvPr/>
        </p:nvSpPr>
        <p:spPr bwMode="auto">
          <a:xfrm>
            <a:off x="5029200" y="2209800"/>
            <a:ext cx="10668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dirty="0">
                <a:latin typeface="Cambria" panose="02040503050406030204" pitchFamily="18" charset="0"/>
              </a:rPr>
              <a:t>Logic</a:t>
            </a:r>
          </a:p>
        </p:txBody>
      </p:sp>
      <p:sp>
        <p:nvSpPr>
          <p:cNvPr id="23562" name="Text Box 10"/>
          <p:cNvSpPr txBox="1">
            <a:spLocks noChangeArrowheads="1"/>
          </p:cNvSpPr>
          <p:nvPr/>
        </p:nvSpPr>
        <p:spPr bwMode="auto">
          <a:xfrm>
            <a:off x="8382000" y="5257801"/>
            <a:ext cx="1524000" cy="955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spcBef>
                <a:spcPct val="50000"/>
              </a:spcBef>
            </a:pPr>
            <a:r>
              <a:rPr lang="en-US" altLang="ar-JO" dirty="0">
                <a:latin typeface="Cambria" panose="02040503050406030204" pitchFamily="18" charset="0"/>
              </a:rPr>
              <a:t>Expert Systems</a:t>
            </a:r>
          </a:p>
        </p:txBody>
      </p:sp>
      <p:sp>
        <p:nvSpPr>
          <p:cNvPr id="23563" name="Text Box 11"/>
          <p:cNvSpPr txBox="1">
            <a:spLocks noChangeArrowheads="1"/>
          </p:cNvSpPr>
          <p:nvPr/>
        </p:nvSpPr>
        <p:spPr bwMode="auto">
          <a:xfrm>
            <a:off x="6096000" y="5562600"/>
            <a:ext cx="16002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dirty="0">
                <a:latin typeface="Cambria" panose="02040503050406030204" pitchFamily="18" charset="0"/>
              </a:rPr>
              <a:t>Robotics</a:t>
            </a:r>
          </a:p>
        </p:txBody>
      </p:sp>
      <p:sp>
        <p:nvSpPr>
          <p:cNvPr id="23564" name="Text Box 12"/>
          <p:cNvSpPr txBox="1">
            <a:spLocks noChangeArrowheads="1"/>
          </p:cNvSpPr>
          <p:nvPr/>
        </p:nvSpPr>
        <p:spPr bwMode="auto">
          <a:xfrm>
            <a:off x="2438400" y="5562600"/>
            <a:ext cx="990600" cy="5286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spcBef>
                <a:spcPct val="50000"/>
              </a:spcBef>
            </a:pPr>
            <a:r>
              <a:rPr lang="en-US" altLang="ar-JO" dirty="0">
                <a:latin typeface="Cambria" panose="02040503050406030204" pitchFamily="18" charset="0"/>
              </a:rPr>
              <a:t>NLP</a:t>
            </a:r>
          </a:p>
        </p:txBody>
      </p:sp>
      <p:sp>
        <p:nvSpPr>
          <p:cNvPr id="23565" name="Line 13"/>
          <p:cNvSpPr>
            <a:spLocks noChangeShapeType="1"/>
          </p:cNvSpPr>
          <p:nvPr/>
        </p:nvSpPr>
        <p:spPr bwMode="auto">
          <a:xfrm>
            <a:off x="2895600" y="2743200"/>
            <a:ext cx="0" cy="2819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6" name="Line 14"/>
          <p:cNvSpPr>
            <a:spLocks noChangeShapeType="1"/>
          </p:cNvSpPr>
          <p:nvPr/>
        </p:nvSpPr>
        <p:spPr bwMode="auto">
          <a:xfrm>
            <a:off x="3657600" y="2514600"/>
            <a:ext cx="1371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7" name="Line 15"/>
          <p:cNvSpPr>
            <a:spLocks noChangeShapeType="1"/>
          </p:cNvSpPr>
          <p:nvPr/>
        </p:nvSpPr>
        <p:spPr bwMode="auto">
          <a:xfrm>
            <a:off x="3657600" y="2743200"/>
            <a:ext cx="27432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Line 16"/>
          <p:cNvSpPr>
            <a:spLocks noChangeShapeType="1"/>
          </p:cNvSpPr>
          <p:nvPr/>
        </p:nvSpPr>
        <p:spPr bwMode="auto">
          <a:xfrm>
            <a:off x="3276600" y="2743200"/>
            <a:ext cx="144780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9" name="Freeform 17"/>
          <p:cNvSpPr>
            <a:spLocks/>
          </p:cNvSpPr>
          <p:nvPr/>
        </p:nvSpPr>
        <p:spPr bwMode="auto">
          <a:xfrm>
            <a:off x="3657600" y="1831976"/>
            <a:ext cx="3505200" cy="377825"/>
          </a:xfrm>
          <a:custGeom>
            <a:avLst/>
            <a:gdLst>
              <a:gd name="T0" fmla="*/ 0 w 2208"/>
              <a:gd name="T1" fmla="*/ 377825 h 238"/>
              <a:gd name="T2" fmla="*/ 1698625 w 2208"/>
              <a:gd name="T3" fmla="*/ 25400 h 238"/>
              <a:gd name="T4" fmla="*/ 3505200 w 2208"/>
              <a:gd name="T5" fmla="*/ 225425 h 238"/>
              <a:gd name="T6" fmla="*/ 0 60000 65536"/>
              <a:gd name="T7" fmla="*/ 0 60000 65536"/>
              <a:gd name="T8" fmla="*/ 0 60000 65536"/>
              <a:gd name="T9" fmla="*/ 0 w 2208"/>
              <a:gd name="T10" fmla="*/ 0 h 238"/>
              <a:gd name="T11" fmla="*/ 2208 w 2208"/>
              <a:gd name="T12" fmla="*/ 238 h 238"/>
            </a:gdLst>
            <a:ahLst/>
            <a:cxnLst>
              <a:cxn ang="T6">
                <a:pos x="T0" y="T1"/>
              </a:cxn>
              <a:cxn ang="T7">
                <a:pos x="T2" y="T3"/>
              </a:cxn>
              <a:cxn ang="T8">
                <a:pos x="T4" y="T5"/>
              </a:cxn>
            </a:cxnLst>
            <a:rect l="T9" t="T10" r="T11" b="T12"/>
            <a:pathLst>
              <a:path w="2208" h="238">
                <a:moveTo>
                  <a:pt x="0" y="238"/>
                </a:moveTo>
                <a:cubicBezTo>
                  <a:pt x="178" y="201"/>
                  <a:pt x="702" y="32"/>
                  <a:pt x="1070" y="16"/>
                </a:cubicBezTo>
                <a:cubicBezTo>
                  <a:pt x="1438" y="0"/>
                  <a:pt x="1971" y="116"/>
                  <a:pt x="2208" y="142"/>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0" name="Freeform 18"/>
          <p:cNvSpPr>
            <a:spLocks/>
          </p:cNvSpPr>
          <p:nvPr/>
        </p:nvSpPr>
        <p:spPr bwMode="auto">
          <a:xfrm>
            <a:off x="3048000" y="2743200"/>
            <a:ext cx="1371600" cy="3048000"/>
          </a:xfrm>
          <a:custGeom>
            <a:avLst/>
            <a:gdLst>
              <a:gd name="T0" fmla="*/ 0 w 864"/>
              <a:gd name="T1" fmla="*/ 0 h 1920"/>
              <a:gd name="T2" fmla="*/ 457200 w 864"/>
              <a:gd name="T3" fmla="*/ 2209800 h 1920"/>
              <a:gd name="T4" fmla="*/ 1371600 w 864"/>
              <a:gd name="T5" fmla="*/ 3048000 h 1920"/>
              <a:gd name="T6" fmla="*/ 0 60000 65536"/>
              <a:gd name="T7" fmla="*/ 0 60000 65536"/>
              <a:gd name="T8" fmla="*/ 0 60000 65536"/>
              <a:gd name="T9" fmla="*/ 0 w 864"/>
              <a:gd name="T10" fmla="*/ 0 h 1920"/>
              <a:gd name="T11" fmla="*/ 864 w 864"/>
              <a:gd name="T12" fmla="*/ 1920 h 1920"/>
            </a:gdLst>
            <a:ahLst/>
            <a:cxnLst>
              <a:cxn ang="T6">
                <a:pos x="T0" y="T1"/>
              </a:cxn>
              <a:cxn ang="T7">
                <a:pos x="T2" y="T3"/>
              </a:cxn>
              <a:cxn ang="T8">
                <a:pos x="T4" y="T5"/>
              </a:cxn>
            </a:cxnLst>
            <a:rect l="T9" t="T10" r="T11" b="T12"/>
            <a:pathLst>
              <a:path w="864" h="1920">
                <a:moveTo>
                  <a:pt x="0" y="0"/>
                </a:moveTo>
                <a:cubicBezTo>
                  <a:pt x="72" y="536"/>
                  <a:pt x="144" y="1072"/>
                  <a:pt x="288" y="1392"/>
                </a:cubicBezTo>
                <a:cubicBezTo>
                  <a:pt x="432" y="1712"/>
                  <a:pt x="648" y="1816"/>
                  <a:pt x="864" y="192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1" name="Line 19"/>
          <p:cNvSpPr>
            <a:spLocks noChangeShapeType="1"/>
          </p:cNvSpPr>
          <p:nvPr/>
        </p:nvSpPr>
        <p:spPr bwMode="auto">
          <a:xfrm>
            <a:off x="6096000" y="2743200"/>
            <a:ext cx="9144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2" name="Freeform 20"/>
          <p:cNvSpPr>
            <a:spLocks/>
          </p:cNvSpPr>
          <p:nvPr/>
        </p:nvSpPr>
        <p:spPr bwMode="auto">
          <a:xfrm>
            <a:off x="2006600" y="2743200"/>
            <a:ext cx="3022600" cy="2819400"/>
          </a:xfrm>
          <a:custGeom>
            <a:avLst/>
            <a:gdLst>
              <a:gd name="T0" fmla="*/ 3022600 w 1904"/>
              <a:gd name="T1" fmla="*/ 0 h 1776"/>
              <a:gd name="T2" fmla="*/ 431800 w 1904"/>
              <a:gd name="T3" fmla="*/ 1143000 h 1776"/>
              <a:gd name="T4" fmla="*/ 431800 w 1904"/>
              <a:gd name="T5" fmla="*/ 2819400 h 1776"/>
              <a:gd name="T6" fmla="*/ 0 60000 65536"/>
              <a:gd name="T7" fmla="*/ 0 60000 65536"/>
              <a:gd name="T8" fmla="*/ 0 60000 65536"/>
              <a:gd name="T9" fmla="*/ 0 w 1904"/>
              <a:gd name="T10" fmla="*/ 0 h 1776"/>
              <a:gd name="T11" fmla="*/ 1904 w 1904"/>
              <a:gd name="T12" fmla="*/ 1776 h 1776"/>
            </a:gdLst>
            <a:ahLst/>
            <a:cxnLst>
              <a:cxn ang="T6">
                <a:pos x="T0" y="T1"/>
              </a:cxn>
              <a:cxn ang="T7">
                <a:pos x="T2" y="T3"/>
              </a:cxn>
              <a:cxn ang="T8">
                <a:pos x="T4" y="T5"/>
              </a:cxn>
            </a:cxnLst>
            <a:rect l="T9" t="T10" r="T11" b="T12"/>
            <a:pathLst>
              <a:path w="1904" h="1776">
                <a:moveTo>
                  <a:pt x="1904" y="0"/>
                </a:moveTo>
                <a:cubicBezTo>
                  <a:pt x="1224" y="212"/>
                  <a:pt x="544" y="424"/>
                  <a:pt x="272" y="720"/>
                </a:cubicBezTo>
                <a:cubicBezTo>
                  <a:pt x="0" y="1016"/>
                  <a:pt x="136" y="1396"/>
                  <a:pt x="272" y="1776"/>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3" name="Freeform 21"/>
          <p:cNvSpPr>
            <a:spLocks/>
          </p:cNvSpPr>
          <p:nvPr/>
        </p:nvSpPr>
        <p:spPr bwMode="auto">
          <a:xfrm>
            <a:off x="6096000" y="2743200"/>
            <a:ext cx="4000500" cy="2514600"/>
          </a:xfrm>
          <a:custGeom>
            <a:avLst/>
            <a:gdLst>
              <a:gd name="T0" fmla="*/ 0 w 2520"/>
              <a:gd name="T1" fmla="*/ 0 h 1584"/>
              <a:gd name="T2" fmla="*/ 3390900 w 2520"/>
              <a:gd name="T3" fmla="*/ 825500 h 1584"/>
              <a:gd name="T4" fmla="*/ 3657600 w 2520"/>
              <a:gd name="T5" fmla="*/ 2514600 h 1584"/>
              <a:gd name="T6" fmla="*/ 0 60000 65536"/>
              <a:gd name="T7" fmla="*/ 0 60000 65536"/>
              <a:gd name="T8" fmla="*/ 0 60000 65536"/>
              <a:gd name="T9" fmla="*/ 0 w 2520"/>
              <a:gd name="T10" fmla="*/ 0 h 1584"/>
              <a:gd name="T11" fmla="*/ 2520 w 2520"/>
              <a:gd name="T12" fmla="*/ 1584 h 1584"/>
            </a:gdLst>
            <a:ahLst/>
            <a:cxnLst>
              <a:cxn ang="T6">
                <a:pos x="T0" y="T1"/>
              </a:cxn>
              <a:cxn ang="T7">
                <a:pos x="T2" y="T3"/>
              </a:cxn>
              <a:cxn ang="T8">
                <a:pos x="T4" y="T5"/>
              </a:cxn>
            </a:cxnLst>
            <a:rect l="T9" t="T10" r="T11" b="T12"/>
            <a:pathLst>
              <a:path w="2520" h="1584">
                <a:moveTo>
                  <a:pt x="0" y="0"/>
                </a:moveTo>
                <a:cubicBezTo>
                  <a:pt x="356" y="87"/>
                  <a:pt x="1752" y="256"/>
                  <a:pt x="2136" y="520"/>
                </a:cubicBezTo>
                <a:cubicBezTo>
                  <a:pt x="2520" y="784"/>
                  <a:pt x="2269" y="1362"/>
                  <a:pt x="2304" y="158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574" name="Line 22"/>
          <p:cNvSpPr>
            <a:spLocks noChangeShapeType="1"/>
          </p:cNvSpPr>
          <p:nvPr/>
        </p:nvSpPr>
        <p:spPr bwMode="auto">
          <a:xfrm>
            <a:off x="8839200" y="2895600"/>
            <a:ext cx="0" cy="2362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5" name="Line 23"/>
          <p:cNvSpPr>
            <a:spLocks noChangeShapeType="1"/>
          </p:cNvSpPr>
          <p:nvPr/>
        </p:nvSpPr>
        <p:spPr bwMode="auto">
          <a:xfrm>
            <a:off x="4800600" y="45720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6" name="Line 24"/>
          <p:cNvSpPr>
            <a:spLocks noChangeShapeType="1"/>
          </p:cNvSpPr>
          <p:nvPr/>
        </p:nvSpPr>
        <p:spPr bwMode="auto">
          <a:xfrm>
            <a:off x="7086600" y="4343400"/>
            <a:ext cx="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7" name="Freeform 25"/>
          <p:cNvSpPr>
            <a:spLocks/>
          </p:cNvSpPr>
          <p:nvPr/>
        </p:nvSpPr>
        <p:spPr bwMode="auto">
          <a:xfrm>
            <a:off x="3429000" y="2895600"/>
            <a:ext cx="3810000" cy="2667000"/>
          </a:xfrm>
          <a:custGeom>
            <a:avLst/>
            <a:gdLst>
              <a:gd name="T0" fmla="*/ 3810000 w 2400"/>
              <a:gd name="T1" fmla="*/ 0 h 1680"/>
              <a:gd name="T2" fmla="*/ 2628900 w 2400"/>
              <a:gd name="T3" fmla="*/ 914400 h 1680"/>
              <a:gd name="T4" fmla="*/ 2006600 w 2400"/>
              <a:gd name="T5" fmla="*/ 2070100 h 1680"/>
              <a:gd name="T6" fmla="*/ 0 w 2400"/>
              <a:gd name="T7" fmla="*/ 2667000 h 1680"/>
              <a:gd name="T8" fmla="*/ 0 60000 65536"/>
              <a:gd name="T9" fmla="*/ 0 60000 65536"/>
              <a:gd name="T10" fmla="*/ 0 60000 65536"/>
              <a:gd name="T11" fmla="*/ 0 60000 65536"/>
              <a:gd name="T12" fmla="*/ 0 w 2400"/>
              <a:gd name="T13" fmla="*/ 0 h 1680"/>
              <a:gd name="T14" fmla="*/ 2400 w 2400"/>
              <a:gd name="T15" fmla="*/ 1680 h 1680"/>
            </a:gdLst>
            <a:ahLst/>
            <a:cxnLst>
              <a:cxn ang="T8">
                <a:pos x="T0" y="T1"/>
              </a:cxn>
              <a:cxn ang="T9">
                <a:pos x="T2" y="T3"/>
              </a:cxn>
              <a:cxn ang="T10">
                <a:pos x="T4" y="T5"/>
              </a:cxn>
              <a:cxn ang="T11">
                <a:pos x="T6" y="T7"/>
              </a:cxn>
            </a:cxnLst>
            <a:rect l="T12" t="T13" r="T14" b="T15"/>
            <a:pathLst>
              <a:path w="2400" h="1680">
                <a:moveTo>
                  <a:pt x="2400" y="0"/>
                </a:moveTo>
                <a:cubicBezTo>
                  <a:pt x="2276" y="96"/>
                  <a:pt x="1845" y="359"/>
                  <a:pt x="1656" y="576"/>
                </a:cubicBezTo>
                <a:cubicBezTo>
                  <a:pt x="1467" y="793"/>
                  <a:pt x="1540" y="1120"/>
                  <a:pt x="1264" y="1304"/>
                </a:cubicBezTo>
                <a:cubicBezTo>
                  <a:pt x="988" y="1488"/>
                  <a:pt x="263" y="1602"/>
                  <a:pt x="0" y="168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253433137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048" y="365125"/>
            <a:ext cx="10604310" cy="1325563"/>
          </a:xfrm>
        </p:spPr>
        <p:txBody>
          <a:bodyPr>
            <a:normAutofit/>
          </a:bodyPr>
          <a:lstStyle/>
          <a:p>
            <a:r>
              <a:rPr lang="en-US" sz="4000" dirty="0" smtClean="0">
                <a:latin typeface="Cambria" panose="02040503050406030204" pitchFamily="18" charset="0"/>
                <a:ea typeface="Cambria" panose="02040503050406030204" pitchFamily="18" charset="0"/>
              </a:rPr>
              <a:t>A </a:t>
            </a:r>
            <a:r>
              <a:rPr lang="en-US" sz="4000" dirty="0">
                <a:latin typeface="Cambria" panose="02040503050406030204" pitchFamily="18" charset="0"/>
                <a:ea typeface="Cambria" panose="02040503050406030204" pitchFamily="18" charset="0"/>
              </a:rPr>
              <a:t>typical workflow of </a:t>
            </a:r>
            <a:r>
              <a:rPr lang="en-US" sz="4000" dirty="0" smtClean="0">
                <a:latin typeface="Cambria" panose="02040503050406030204" pitchFamily="18" charset="0"/>
                <a:ea typeface="Cambria" panose="02040503050406030204" pitchFamily="18" charset="0"/>
              </a:rPr>
              <a:t>images/video processing</a:t>
            </a:r>
            <a:endParaRPr lang="en-US" sz="4000"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2035843" y="1857901"/>
            <a:ext cx="7579252" cy="3943580"/>
          </a:xfrm>
          <a:prstGeom prst="rect">
            <a:avLst/>
          </a:prstGeom>
        </p:spPr>
      </p:pic>
    </p:spTree>
    <p:extLst>
      <p:ext uri="{BB962C8B-B14F-4D97-AF65-F5344CB8AC3E}">
        <p14:creationId xmlns:p14="http://schemas.microsoft.com/office/powerpoint/2010/main" val="29986790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9432" y="13648"/>
            <a:ext cx="10515600" cy="1325563"/>
          </a:xfrm>
        </p:spPr>
        <p:txBody>
          <a:bodyPr/>
          <a:lstStyle/>
          <a:p>
            <a:r>
              <a:rPr lang="en-US" dirty="0">
                <a:latin typeface="Cambria" panose="02040503050406030204" pitchFamily="18" charset="0"/>
              </a:rPr>
              <a:t>Deep Learning Library</a:t>
            </a:r>
            <a:endParaRPr lang="en-US" dirty="0"/>
          </a:p>
        </p:txBody>
      </p:sp>
      <p:pic>
        <p:nvPicPr>
          <p:cNvPr id="5" name="Picture 4"/>
          <p:cNvPicPr>
            <a:picLocks noChangeAspect="1"/>
          </p:cNvPicPr>
          <p:nvPr/>
        </p:nvPicPr>
        <p:blipFill>
          <a:blip r:embed="rId2"/>
          <a:stretch>
            <a:fillRect/>
          </a:stretch>
        </p:blipFill>
        <p:spPr>
          <a:xfrm>
            <a:off x="409433" y="1111765"/>
            <a:ext cx="2678518" cy="1245633"/>
          </a:xfrm>
          <a:prstGeom prst="rect">
            <a:avLst/>
          </a:prstGeom>
        </p:spPr>
      </p:pic>
      <p:pic>
        <p:nvPicPr>
          <p:cNvPr id="7" name="Picture 6"/>
          <p:cNvPicPr>
            <a:picLocks noChangeAspect="1"/>
          </p:cNvPicPr>
          <p:nvPr/>
        </p:nvPicPr>
        <p:blipFill>
          <a:blip r:embed="rId3"/>
          <a:stretch>
            <a:fillRect/>
          </a:stretch>
        </p:blipFill>
        <p:spPr>
          <a:xfrm>
            <a:off x="561226" y="2431773"/>
            <a:ext cx="2314007" cy="671451"/>
          </a:xfrm>
          <a:prstGeom prst="rect">
            <a:avLst/>
          </a:prstGeom>
        </p:spPr>
      </p:pic>
      <p:pic>
        <p:nvPicPr>
          <p:cNvPr id="9" name="Picture 8"/>
          <p:cNvPicPr>
            <a:picLocks noChangeAspect="1"/>
          </p:cNvPicPr>
          <p:nvPr/>
        </p:nvPicPr>
        <p:blipFill>
          <a:blip r:embed="rId4"/>
          <a:stretch>
            <a:fillRect/>
          </a:stretch>
        </p:blipFill>
        <p:spPr>
          <a:xfrm>
            <a:off x="3541989" y="2288339"/>
            <a:ext cx="1728440" cy="980223"/>
          </a:xfrm>
          <a:prstGeom prst="rect">
            <a:avLst/>
          </a:prstGeom>
        </p:spPr>
      </p:pic>
      <p:pic>
        <p:nvPicPr>
          <p:cNvPr id="11" name="Picture 10"/>
          <p:cNvPicPr>
            <a:picLocks noChangeAspect="1"/>
          </p:cNvPicPr>
          <p:nvPr/>
        </p:nvPicPr>
        <p:blipFill>
          <a:blip r:embed="rId5"/>
          <a:stretch>
            <a:fillRect/>
          </a:stretch>
        </p:blipFill>
        <p:spPr>
          <a:xfrm>
            <a:off x="3664279" y="1171156"/>
            <a:ext cx="1283244" cy="900186"/>
          </a:xfrm>
          <a:prstGeom prst="rect">
            <a:avLst/>
          </a:prstGeom>
        </p:spPr>
      </p:pic>
      <p:pic>
        <p:nvPicPr>
          <p:cNvPr id="13" name="Picture 12"/>
          <p:cNvPicPr>
            <a:picLocks noChangeAspect="1"/>
          </p:cNvPicPr>
          <p:nvPr/>
        </p:nvPicPr>
        <p:blipFill>
          <a:blip r:embed="rId6"/>
          <a:stretch>
            <a:fillRect/>
          </a:stretch>
        </p:blipFill>
        <p:spPr>
          <a:xfrm>
            <a:off x="9160003" y="2550056"/>
            <a:ext cx="1352669" cy="913051"/>
          </a:xfrm>
          <a:prstGeom prst="rect">
            <a:avLst/>
          </a:prstGeom>
        </p:spPr>
      </p:pic>
      <p:pic>
        <p:nvPicPr>
          <p:cNvPr id="7180" name="Picture 12" descr="Image result for torch deep learning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989" y="3468288"/>
            <a:ext cx="1728440" cy="74076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torch deep learning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6744" y="1338545"/>
            <a:ext cx="2793451" cy="5654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9"/>
          <a:stretch>
            <a:fillRect/>
          </a:stretch>
        </p:blipFill>
        <p:spPr>
          <a:xfrm>
            <a:off x="561226" y="3472649"/>
            <a:ext cx="2130585" cy="726840"/>
          </a:xfrm>
          <a:prstGeom prst="rect">
            <a:avLst/>
          </a:prstGeom>
        </p:spPr>
      </p:pic>
      <p:pic>
        <p:nvPicPr>
          <p:cNvPr id="19" name="Picture 18"/>
          <p:cNvPicPr>
            <a:picLocks noChangeAspect="1"/>
          </p:cNvPicPr>
          <p:nvPr/>
        </p:nvPicPr>
        <p:blipFill>
          <a:blip r:embed="rId10"/>
          <a:stretch>
            <a:fillRect/>
          </a:stretch>
        </p:blipFill>
        <p:spPr>
          <a:xfrm>
            <a:off x="6120607" y="3439576"/>
            <a:ext cx="1913212" cy="999808"/>
          </a:xfrm>
          <a:prstGeom prst="rect">
            <a:avLst/>
          </a:prstGeom>
        </p:spPr>
      </p:pic>
      <p:pic>
        <p:nvPicPr>
          <p:cNvPr id="21" name="Picture 20"/>
          <p:cNvPicPr>
            <a:picLocks noChangeAspect="1"/>
          </p:cNvPicPr>
          <p:nvPr/>
        </p:nvPicPr>
        <p:blipFill>
          <a:blip r:embed="rId11"/>
          <a:stretch>
            <a:fillRect/>
          </a:stretch>
        </p:blipFill>
        <p:spPr>
          <a:xfrm>
            <a:off x="9312761" y="1250060"/>
            <a:ext cx="792291" cy="976636"/>
          </a:xfrm>
          <a:prstGeom prst="rect">
            <a:avLst/>
          </a:prstGeom>
        </p:spPr>
      </p:pic>
      <p:pic>
        <p:nvPicPr>
          <p:cNvPr id="23" name="Picture 22"/>
          <p:cNvPicPr>
            <a:picLocks noChangeAspect="1"/>
          </p:cNvPicPr>
          <p:nvPr/>
        </p:nvPicPr>
        <p:blipFill>
          <a:blip r:embed="rId12"/>
          <a:stretch>
            <a:fillRect/>
          </a:stretch>
        </p:blipFill>
        <p:spPr>
          <a:xfrm>
            <a:off x="6279470" y="2288339"/>
            <a:ext cx="1396109" cy="738850"/>
          </a:xfrm>
          <a:prstGeom prst="rect">
            <a:avLst/>
          </a:prstGeom>
        </p:spPr>
      </p:pic>
      <p:pic>
        <p:nvPicPr>
          <p:cNvPr id="25" name="Picture 24"/>
          <p:cNvPicPr>
            <a:picLocks noChangeAspect="1"/>
          </p:cNvPicPr>
          <p:nvPr/>
        </p:nvPicPr>
        <p:blipFill>
          <a:blip r:embed="rId13"/>
          <a:stretch>
            <a:fillRect/>
          </a:stretch>
        </p:blipFill>
        <p:spPr>
          <a:xfrm>
            <a:off x="9312761" y="3571443"/>
            <a:ext cx="978799" cy="978799"/>
          </a:xfrm>
          <a:prstGeom prst="rect">
            <a:avLst/>
          </a:prstGeom>
        </p:spPr>
      </p:pic>
      <p:pic>
        <p:nvPicPr>
          <p:cNvPr id="27" name="Picture 26"/>
          <p:cNvPicPr>
            <a:picLocks noChangeAspect="1"/>
          </p:cNvPicPr>
          <p:nvPr/>
        </p:nvPicPr>
        <p:blipFill>
          <a:blip r:embed="rId14"/>
          <a:stretch>
            <a:fillRect/>
          </a:stretch>
        </p:blipFill>
        <p:spPr>
          <a:xfrm>
            <a:off x="4350665" y="6052303"/>
            <a:ext cx="1581576" cy="783351"/>
          </a:xfrm>
          <a:prstGeom prst="rect">
            <a:avLst/>
          </a:prstGeom>
        </p:spPr>
      </p:pic>
      <p:pic>
        <p:nvPicPr>
          <p:cNvPr id="29" name="Picture 28"/>
          <p:cNvPicPr>
            <a:picLocks noChangeAspect="1"/>
          </p:cNvPicPr>
          <p:nvPr/>
        </p:nvPicPr>
        <p:blipFill>
          <a:blip r:embed="rId15"/>
          <a:stretch>
            <a:fillRect/>
          </a:stretch>
        </p:blipFill>
        <p:spPr>
          <a:xfrm>
            <a:off x="2229119" y="6041103"/>
            <a:ext cx="1787720" cy="648769"/>
          </a:xfrm>
          <a:prstGeom prst="rect">
            <a:avLst/>
          </a:prstGeom>
        </p:spPr>
      </p:pic>
      <p:pic>
        <p:nvPicPr>
          <p:cNvPr id="31" name="Picture 30"/>
          <p:cNvPicPr>
            <a:picLocks noChangeAspect="1"/>
          </p:cNvPicPr>
          <p:nvPr/>
        </p:nvPicPr>
        <p:blipFill>
          <a:blip r:embed="rId16"/>
          <a:stretch>
            <a:fillRect/>
          </a:stretch>
        </p:blipFill>
        <p:spPr>
          <a:xfrm>
            <a:off x="185145" y="5759896"/>
            <a:ext cx="1591147" cy="997268"/>
          </a:xfrm>
          <a:prstGeom prst="rect">
            <a:avLst/>
          </a:prstGeom>
        </p:spPr>
      </p:pic>
      <p:pic>
        <p:nvPicPr>
          <p:cNvPr id="7202" name="Picture 34" descr="http://www.cirrascale.com/assets/img/basic/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59990" y="6221192"/>
            <a:ext cx="1736244" cy="425550"/>
          </a:xfrm>
          <a:prstGeom prst="rect">
            <a:avLst/>
          </a:prstGeom>
          <a:noFill/>
          <a:extLst>
            <a:ext uri="{909E8E84-426E-40DD-AFC4-6F175D3DCCD1}">
              <a14:hiddenFill xmlns:a14="http://schemas.microsoft.com/office/drawing/2010/main">
                <a:solidFill>
                  <a:srgbClr val="FFFFFF"/>
                </a:solidFill>
              </a14:hiddenFill>
            </a:ext>
          </a:extLst>
        </p:spPr>
      </p:pic>
      <p:pic>
        <p:nvPicPr>
          <p:cNvPr id="7206" name="Picture 38" descr="FloydHub"/>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82610" y="6264322"/>
            <a:ext cx="1628591" cy="339290"/>
          </a:xfrm>
          <a:prstGeom prst="rect">
            <a:avLst/>
          </a:prstGeom>
          <a:noFill/>
          <a:extLst>
            <a:ext uri="{909E8E84-426E-40DD-AFC4-6F175D3DCCD1}">
              <a14:hiddenFill xmlns:a14="http://schemas.microsoft.com/office/drawing/2010/main">
                <a:solidFill>
                  <a:srgbClr val="FFFFFF"/>
                </a:solidFill>
              </a14:hiddenFill>
            </a:ext>
          </a:extLst>
        </p:spPr>
      </p:pic>
      <p:pic>
        <p:nvPicPr>
          <p:cNvPr id="7210" name="Picture 42" descr="Image result for paperspac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25032" y="5720462"/>
            <a:ext cx="1265343" cy="12653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09432" y="5058975"/>
            <a:ext cx="4694831" cy="461665"/>
          </a:xfrm>
          <a:prstGeom prst="rect">
            <a:avLst/>
          </a:prstGeom>
          <a:noFill/>
        </p:spPr>
        <p:txBody>
          <a:bodyPr wrap="square" rtlCol="0">
            <a:spAutoFit/>
          </a:bodyPr>
          <a:lstStyle/>
          <a:p>
            <a:r>
              <a:rPr lang="en-US" sz="2400" b="1" i="1" u="sng" dirty="0" smtClean="0">
                <a:latin typeface="Cambria" panose="02040503050406030204" pitchFamily="18" charset="0"/>
              </a:rPr>
              <a:t>Deep Learning Cloud Services</a:t>
            </a:r>
            <a:endParaRPr lang="en-US" sz="2400" b="1" i="1" u="sng" dirty="0">
              <a:latin typeface="Cambria" panose="02040503050406030204" pitchFamily="18" charset="0"/>
            </a:endParaRPr>
          </a:p>
        </p:txBody>
      </p:sp>
      <p:pic>
        <p:nvPicPr>
          <p:cNvPr id="3" name="Picture 2"/>
          <p:cNvPicPr>
            <a:picLocks noChangeAspect="1"/>
          </p:cNvPicPr>
          <p:nvPr/>
        </p:nvPicPr>
        <p:blipFill>
          <a:blip r:embed="rId20"/>
          <a:stretch>
            <a:fillRect/>
          </a:stretch>
        </p:blipFill>
        <p:spPr>
          <a:xfrm>
            <a:off x="6053217" y="5809605"/>
            <a:ext cx="1247775" cy="1047750"/>
          </a:xfrm>
          <a:prstGeom prst="rect">
            <a:avLst/>
          </a:prstGeom>
        </p:spPr>
      </p:pic>
    </p:spTree>
    <p:extLst>
      <p:ext uri="{BB962C8B-B14F-4D97-AF65-F5344CB8AC3E}">
        <p14:creationId xmlns:p14="http://schemas.microsoft.com/office/powerpoint/2010/main" val="2865605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2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20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02" y="0"/>
            <a:ext cx="10515600" cy="832513"/>
          </a:xfrm>
        </p:spPr>
        <p:txBody>
          <a:bodyPr>
            <a:normAutofit/>
          </a:bodyPr>
          <a:lstStyle/>
          <a:p>
            <a:r>
              <a:rPr lang="en-US" sz="3600" dirty="0" smtClean="0">
                <a:latin typeface="Cambria" panose="02040503050406030204" pitchFamily="18" charset="0"/>
              </a:rPr>
              <a:t> Comparison </a:t>
            </a:r>
            <a:r>
              <a:rPr lang="en-US" sz="3600" dirty="0">
                <a:latin typeface="Cambria" panose="02040503050406030204" pitchFamily="18" charset="0"/>
              </a:rPr>
              <a:t>of Deep Learning </a:t>
            </a:r>
            <a:r>
              <a:rPr lang="en-US" sz="3600" dirty="0" smtClean="0">
                <a:latin typeface="Cambria" panose="02040503050406030204" pitchFamily="18" charset="0"/>
              </a:rPr>
              <a:t>Library</a:t>
            </a:r>
            <a:endParaRPr lang="en-US" sz="3600" dirty="0">
              <a:latin typeface="Cambria" panose="020405030504060302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20317311"/>
              </p:ext>
            </p:extLst>
          </p:nvPr>
        </p:nvGraphicFramePr>
        <p:xfrm>
          <a:off x="729253" y="816726"/>
          <a:ext cx="10522424" cy="6041274"/>
        </p:xfrm>
        <a:graphic>
          <a:graphicData uri="http://schemas.openxmlformats.org/drawingml/2006/table">
            <a:tbl>
              <a:tblPr firstRow="1" firstCol="1" bandRow="1">
                <a:tableStyleId>{5C22544A-7EE6-4342-B048-85BDC9FD1C3A}</a:tableStyleId>
              </a:tblPr>
              <a:tblGrid>
                <a:gridCol w="1404731">
                  <a:extLst>
                    <a:ext uri="{9D8B030D-6E8A-4147-A177-3AD203B41FA5}">
                      <a16:colId xmlns:a16="http://schemas.microsoft.com/office/drawing/2014/main" val="20000"/>
                    </a:ext>
                  </a:extLst>
                </a:gridCol>
                <a:gridCol w="1127962">
                  <a:extLst>
                    <a:ext uri="{9D8B030D-6E8A-4147-A177-3AD203B41FA5}">
                      <a16:colId xmlns:a16="http://schemas.microsoft.com/office/drawing/2014/main" val="20001"/>
                    </a:ext>
                  </a:extLst>
                </a:gridCol>
                <a:gridCol w="1033964">
                  <a:extLst>
                    <a:ext uri="{9D8B030D-6E8A-4147-A177-3AD203B41FA5}">
                      <a16:colId xmlns:a16="http://schemas.microsoft.com/office/drawing/2014/main" val="20002"/>
                    </a:ext>
                  </a:extLst>
                </a:gridCol>
                <a:gridCol w="845970">
                  <a:extLst>
                    <a:ext uri="{9D8B030D-6E8A-4147-A177-3AD203B41FA5}">
                      <a16:colId xmlns:a16="http://schemas.microsoft.com/office/drawing/2014/main" val="20003"/>
                    </a:ext>
                  </a:extLst>
                </a:gridCol>
                <a:gridCol w="1670011">
                  <a:extLst>
                    <a:ext uri="{9D8B030D-6E8A-4147-A177-3AD203B41FA5}">
                      <a16:colId xmlns:a16="http://schemas.microsoft.com/office/drawing/2014/main" val="20004"/>
                    </a:ext>
                  </a:extLst>
                </a:gridCol>
                <a:gridCol w="1337890">
                  <a:extLst>
                    <a:ext uri="{9D8B030D-6E8A-4147-A177-3AD203B41FA5}">
                      <a16:colId xmlns:a16="http://schemas.microsoft.com/office/drawing/2014/main" val="20005"/>
                    </a:ext>
                  </a:extLst>
                </a:gridCol>
                <a:gridCol w="2161927">
                  <a:extLst>
                    <a:ext uri="{9D8B030D-6E8A-4147-A177-3AD203B41FA5}">
                      <a16:colId xmlns:a16="http://schemas.microsoft.com/office/drawing/2014/main" val="20006"/>
                    </a:ext>
                  </a:extLst>
                </a:gridCol>
                <a:gridCol w="939969">
                  <a:extLst>
                    <a:ext uri="{9D8B030D-6E8A-4147-A177-3AD203B41FA5}">
                      <a16:colId xmlns:a16="http://schemas.microsoft.com/office/drawing/2014/main" val="20007"/>
                    </a:ext>
                  </a:extLst>
                </a:gridCol>
              </a:tblGrid>
              <a:tr h="473850">
                <a:tc>
                  <a:txBody>
                    <a:bodyPr/>
                    <a:lstStyle/>
                    <a:p>
                      <a:pPr marL="0" marR="0" algn="ctr">
                        <a:lnSpc>
                          <a:spcPct val="115000"/>
                        </a:lnSpc>
                        <a:spcBef>
                          <a:spcPts val="0"/>
                        </a:spcBef>
                        <a:spcAft>
                          <a:spcPts val="0"/>
                        </a:spcAft>
                      </a:pPr>
                      <a:r>
                        <a:rPr lang="en-US" sz="1400" b="1" dirty="0">
                          <a:effectLst/>
                          <a:latin typeface="Cambria" panose="02040503050406030204" pitchFamily="18" charset="0"/>
                        </a:rPr>
                        <a:t>Software</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a:effectLst/>
                          <a:latin typeface="Cambria" panose="02040503050406030204" pitchFamily="18" charset="0"/>
                        </a:rPr>
                        <a:t>Creator</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a:effectLst/>
                          <a:latin typeface="Cambria" panose="02040503050406030204" pitchFamily="18" charset="0"/>
                        </a:rPr>
                        <a:t>Software license</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dirty="0">
                          <a:effectLst/>
                          <a:latin typeface="Cambria" panose="02040503050406030204" pitchFamily="18" charset="0"/>
                        </a:rPr>
                        <a:t>Open source</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a:effectLst/>
                          <a:latin typeface="Cambria" panose="02040503050406030204" pitchFamily="18" charset="0"/>
                        </a:rPr>
                        <a:t>Platform</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a:effectLst/>
                          <a:latin typeface="Cambria" panose="02040503050406030204" pitchFamily="18" charset="0"/>
                        </a:rPr>
                        <a:t>Written in</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a:effectLst/>
                          <a:latin typeface="Cambria" panose="02040503050406030204" pitchFamily="18" charset="0"/>
                        </a:rPr>
                        <a:t>Interface</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b="1" dirty="0">
                          <a:effectLst/>
                          <a:latin typeface="Cambria" panose="02040503050406030204" pitchFamily="18" charset="0"/>
                        </a:rPr>
                        <a:t>CUDA </a:t>
                      </a:r>
                      <a:br>
                        <a:rPr lang="en-US" sz="1400" b="1" dirty="0">
                          <a:effectLst/>
                          <a:latin typeface="Cambria" panose="02040503050406030204" pitchFamily="18" charset="0"/>
                        </a:rPr>
                      </a:br>
                      <a:r>
                        <a:rPr lang="en-US" sz="1400" b="1" dirty="0">
                          <a:effectLst/>
                          <a:latin typeface="Cambria" panose="02040503050406030204" pitchFamily="18" charset="0"/>
                        </a:rPr>
                        <a:t>support</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0"/>
                  </a:ext>
                </a:extLst>
              </a:tr>
              <a:tr h="710776">
                <a:tc>
                  <a:txBody>
                    <a:bodyPr/>
                    <a:lstStyle/>
                    <a:p>
                      <a:pPr marL="0" marR="0" algn="ctr">
                        <a:lnSpc>
                          <a:spcPct val="115000"/>
                        </a:lnSpc>
                        <a:spcBef>
                          <a:spcPts val="0"/>
                        </a:spcBef>
                        <a:spcAft>
                          <a:spcPts val="0"/>
                        </a:spcAft>
                      </a:pPr>
                      <a:r>
                        <a:rPr lang="en-US" sz="1400" dirty="0">
                          <a:effectLst/>
                          <a:latin typeface="Cambria" panose="02040503050406030204" pitchFamily="18" charset="0"/>
                        </a:rPr>
                        <a:t>TensorFlow </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Google Brainteam</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Apache 2.0</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Linux, Mac OS, Windows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 (C/C++public API only for executing graphs)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1"/>
                  </a:ext>
                </a:extLst>
              </a:tr>
              <a:tr h="473850">
                <a:tc>
                  <a:txBody>
                    <a:bodyPr/>
                    <a:lstStyle/>
                    <a:p>
                      <a:pPr marL="0" marR="0" algn="ctr">
                        <a:lnSpc>
                          <a:spcPct val="115000"/>
                        </a:lnSpc>
                        <a:spcBef>
                          <a:spcPts val="0"/>
                        </a:spcBef>
                        <a:spcAft>
                          <a:spcPts val="0"/>
                        </a:spcAft>
                      </a:pPr>
                      <a:r>
                        <a:rPr lang="en-US" sz="1400" dirty="0" err="1">
                          <a:effectLst/>
                          <a:latin typeface="Cambria" panose="02040503050406030204" pitchFamily="18" charset="0"/>
                        </a:rPr>
                        <a:t>Keras</a:t>
                      </a:r>
                      <a:r>
                        <a:rPr lang="en-US" sz="1400" dirty="0">
                          <a:effectLst/>
                          <a:latin typeface="Cambria" panose="02040503050406030204" pitchFamily="18" charset="0"/>
                        </a:rPr>
                        <a:t> </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dirty="0">
                          <a:effectLst/>
                          <a:latin typeface="Cambria" panose="02040503050406030204" pitchFamily="18" charset="0"/>
                        </a:rPr>
                        <a:t>François </a:t>
                      </a:r>
                      <a:r>
                        <a:rPr lang="en-US" sz="1400" dirty="0" err="1">
                          <a:effectLst/>
                          <a:latin typeface="Cambria" panose="02040503050406030204" pitchFamily="18" charset="0"/>
                        </a:rPr>
                        <a:t>Chollet</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MIT license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Linux, Mac OS, Windows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2"/>
                  </a:ext>
                </a:extLst>
              </a:tr>
              <a:tr h="947700">
                <a:tc>
                  <a:txBody>
                    <a:bodyPr/>
                    <a:lstStyle/>
                    <a:p>
                      <a:pPr marL="0" marR="0" algn="ctr">
                        <a:lnSpc>
                          <a:spcPct val="115000"/>
                        </a:lnSpc>
                        <a:spcBef>
                          <a:spcPts val="0"/>
                        </a:spcBef>
                        <a:spcAft>
                          <a:spcPts val="0"/>
                        </a:spcAft>
                      </a:pPr>
                      <a:r>
                        <a:rPr lang="en-US" sz="1400" dirty="0" smtClean="0">
                          <a:effectLst/>
                          <a:latin typeface="Cambria" panose="02040503050406030204" pitchFamily="18" charset="0"/>
                        </a:rPr>
                        <a:t>Deeplearning4j</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Adam Gibson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dirty="0">
                          <a:effectLst/>
                          <a:latin typeface="Cambria" panose="02040503050406030204" pitchFamily="18" charset="0"/>
                        </a:rPr>
                        <a:t>Apache 2.0</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Linux, Mac OS, Windows,</a:t>
                      </a:r>
                    </a:p>
                    <a:p>
                      <a:pPr marL="0" marR="0" algn="ctr">
                        <a:lnSpc>
                          <a:spcPct val="115000"/>
                        </a:lnSpc>
                        <a:spcBef>
                          <a:spcPts val="0"/>
                        </a:spcBef>
                        <a:spcAft>
                          <a:spcPts val="0"/>
                        </a:spcAft>
                      </a:pPr>
                      <a:r>
                        <a:rPr lang="en-US" sz="1400">
                          <a:effectLst/>
                          <a:latin typeface="Cambria" panose="02040503050406030204" pitchFamily="18" charset="0"/>
                        </a:rPr>
                        <a:t>Android (Cross-platform)</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 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Java, Scala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3"/>
                  </a:ext>
                </a:extLst>
              </a:tr>
              <a:tr h="473850">
                <a:tc>
                  <a:txBody>
                    <a:bodyPr/>
                    <a:lstStyle/>
                    <a:p>
                      <a:pPr marL="0" marR="0" algn="ctr">
                        <a:lnSpc>
                          <a:spcPct val="115000"/>
                        </a:lnSpc>
                        <a:spcBef>
                          <a:spcPts val="0"/>
                        </a:spcBef>
                        <a:spcAft>
                          <a:spcPts val="0"/>
                        </a:spcAft>
                      </a:pPr>
                      <a:r>
                        <a:rPr lang="en-US" sz="1400" dirty="0" err="1">
                          <a:effectLst/>
                          <a:latin typeface="Cambria" panose="02040503050406030204" pitchFamily="18" charset="0"/>
                        </a:rPr>
                        <a:t>Caffe</a:t>
                      </a:r>
                      <a:r>
                        <a:rPr lang="en-US" sz="1400" dirty="0">
                          <a:effectLst/>
                          <a:latin typeface="Cambria" panose="02040503050406030204" pitchFamily="18" charset="0"/>
                        </a:rPr>
                        <a:t> </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Yangqing Jia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BSD License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Linux, Mac OS, Windows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 Matlab</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4"/>
                  </a:ext>
                </a:extLst>
              </a:tr>
              <a:tr h="710776">
                <a:tc>
                  <a:txBody>
                    <a:bodyPr/>
                    <a:lstStyle/>
                    <a:p>
                      <a:pPr marL="0" marR="0" algn="ctr">
                        <a:lnSpc>
                          <a:spcPct val="115000"/>
                        </a:lnSpc>
                        <a:spcBef>
                          <a:spcPts val="0"/>
                        </a:spcBef>
                        <a:spcAft>
                          <a:spcPts val="0"/>
                        </a:spcAft>
                      </a:pPr>
                      <a:r>
                        <a:rPr lang="en-US" sz="1400" dirty="0" err="1">
                          <a:effectLst/>
                          <a:latin typeface="Cambria" panose="02040503050406030204" pitchFamily="18" charset="0"/>
                        </a:rPr>
                        <a:t>Theano</a:t>
                      </a:r>
                      <a:r>
                        <a:rPr lang="en-US" sz="1400" dirty="0">
                          <a:effectLst/>
                          <a:latin typeface="Cambria" panose="02040503050406030204" pitchFamily="18" charset="0"/>
                        </a:rPr>
                        <a:t> </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Université de Montréal</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dirty="0">
                          <a:effectLst/>
                          <a:latin typeface="Cambria" panose="02040503050406030204" pitchFamily="18" charset="0"/>
                        </a:rPr>
                        <a:t>BSD License</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Cross-platform</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5"/>
                  </a:ext>
                </a:extLst>
              </a:tr>
              <a:tr h="1184626">
                <a:tc>
                  <a:txBody>
                    <a:bodyPr/>
                    <a:lstStyle/>
                    <a:p>
                      <a:pPr marL="0" marR="0" algn="ctr">
                        <a:lnSpc>
                          <a:spcPct val="115000"/>
                        </a:lnSpc>
                        <a:spcBef>
                          <a:spcPts val="0"/>
                        </a:spcBef>
                        <a:spcAft>
                          <a:spcPts val="0"/>
                        </a:spcAft>
                      </a:pPr>
                      <a:r>
                        <a:rPr lang="en-US" sz="1400" dirty="0" smtClean="0">
                          <a:effectLst/>
                          <a:latin typeface="Cambria" panose="02040503050406030204" pitchFamily="18" charset="0"/>
                        </a:rPr>
                        <a:t>Torch</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Ronan Collobert,Kavukcuoglu, Clement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BSD License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Linux, Mac OS, Windows, Android, iOS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 Lua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Lua, C, utility library for C++/OpenCL</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6"/>
                  </a:ext>
                </a:extLst>
              </a:tr>
              <a:tr h="947700">
                <a:tc>
                  <a:txBody>
                    <a:bodyPr/>
                    <a:lstStyle/>
                    <a:p>
                      <a:pPr marL="0" marR="0" algn="ctr">
                        <a:lnSpc>
                          <a:spcPct val="115000"/>
                        </a:lnSpc>
                        <a:spcBef>
                          <a:spcPts val="0"/>
                        </a:spcBef>
                        <a:spcAft>
                          <a:spcPts val="0"/>
                        </a:spcAft>
                      </a:pPr>
                      <a:r>
                        <a:rPr lang="en-US" sz="1400" dirty="0">
                          <a:effectLst/>
                          <a:latin typeface="Cambria" panose="02040503050406030204" pitchFamily="18" charset="0"/>
                        </a:rPr>
                        <a:t>Microsoft Cognitive Toolkit </a:t>
                      </a:r>
                      <a:r>
                        <a:rPr lang="en-US" sz="1400">
                          <a:effectLst/>
                          <a:latin typeface="Cambria" panose="02040503050406030204" pitchFamily="18" charset="0"/>
                        </a:rPr>
                        <a:t>- </a:t>
                      </a:r>
                      <a:r>
                        <a:rPr lang="en-US" sz="1400" smtClean="0">
                          <a:effectLst/>
                          <a:latin typeface="Cambria" panose="02040503050406030204" pitchFamily="18" charset="0"/>
                        </a:rPr>
                        <a:t>CNTK</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Microsoft Research</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MIT license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Yes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Windows, Linux</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a:effectLst/>
                          <a:latin typeface="Cambria" panose="02040503050406030204" pitchFamily="18" charset="0"/>
                        </a:rPr>
                        <a:t>Python, C++,</a:t>
                      </a:r>
                    </a:p>
                    <a:p>
                      <a:pPr marL="0" marR="0" algn="ctr">
                        <a:lnSpc>
                          <a:spcPct val="115000"/>
                        </a:lnSpc>
                        <a:spcBef>
                          <a:spcPts val="0"/>
                        </a:spcBef>
                        <a:spcAft>
                          <a:spcPts val="0"/>
                        </a:spcAft>
                      </a:pPr>
                      <a:r>
                        <a:rPr lang="en-US" sz="1400">
                          <a:effectLst/>
                          <a:latin typeface="Cambria" panose="02040503050406030204" pitchFamily="18" charset="0"/>
                        </a:rPr>
                        <a:t>Command line, BrainScript(.NET on roadmap)</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tc>
                  <a:txBody>
                    <a:bodyPr/>
                    <a:lstStyle/>
                    <a:p>
                      <a:pPr marL="0" marR="0" algn="ctr">
                        <a:lnSpc>
                          <a:spcPct val="115000"/>
                        </a:lnSpc>
                        <a:spcBef>
                          <a:spcPts val="0"/>
                        </a:spcBef>
                        <a:spcAft>
                          <a:spcPts val="0"/>
                        </a:spcAft>
                      </a:pPr>
                      <a:r>
                        <a:rPr lang="en-US" sz="1400" dirty="0">
                          <a:effectLst/>
                          <a:latin typeface="Cambria" panose="02040503050406030204" pitchFamily="18" charset="0"/>
                        </a:rPr>
                        <a:t>Yes</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108" marR="68108"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25688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72965" y="192557"/>
            <a:ext cx="10515600" cy="1325563"/>
          </a:xfrm>
        </p:spPr>
        <p:txBody>
          <a:bodyPr>
            <a:normAutofit/>
          </a:bodyPr>
          <a:lstStyle/>
          <a:p>
            <a:r>
              <a:rPr lang="en-US" sz="3600" dirty="0" smtClean="0">
                <a:latin typeface="Cambria" panose="02040503050406030204" pitchFamily="18" charset="0"/>
              </a:rPr>
              <a:t>Schematic </a:t>
            </a:r>
            <a:r>
              <a:rPr lang="en-US" sz="3600" dirty="0">
                <a:latin typeface="Cambria" panose="02040503050406030204" pitchFamily="18" charset="0"/>
              </a:rPr>
              <a:t>D</a:t>
            </a:r>
            <a:r>
              <a:rPr lang="en-US" sz="3600" dirty="0" smtClean="0">
                <a:latin typeface="Cambria" panose="02040503050406030204" pitchFamily="18" charset="0"/>
              </a:rPr>
              <a:t>iagram</a:t>
            </a:r>
            <a:endParaRPr lang="en-US" sz="3600" dirty="0">
              <a:latin typeface="Cambria" panose="02040503050406030204" pitchFamily="18" charset="0"/>
            </a:endParaRPr>
          </a:p>
        </p:txBody>
      </p:sp>
      <p:cxnSp>
        <p:nvCxnSpPr>
          <p:cNvPr id="6" name="Straight Arrow Connector 5"/>
          <p:cNvCxnSpPr>
            <a:endCxn id="8" idx="1"/>
          </p:cNvCxnSpPr>
          <p:nvPr/>
        </p:nvCxnSpPr>
        <p:spPr>
          <a:xfrm>
            <a:off x="2798659" y="5271853"/>
            <a:ext cx="1416675" cy="128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93782" y="4665247"/>
            <a:ext cx="1421550" cy="141577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Input image/ video</a:t>
            </a:r>
          </a:p>
          <a:p>
            <a:pPr algn="ct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nd </a:t>
            </a:r>
          </a:p>
          <a:p>
            <a:pPr algn="ctr"/>
            <a:r>
              <a:rPr lang="en-US" dirty="0" smtClean="0">
                <a:latin typeface="Times New Roman" panose="02020603050405020304" pitchFamily="18" charset="0"/>
                <a:cs typeface="Times New Roman" panose="02020603050405020304" pitchFamily="18" charset="0"/>
              </a:rPr>
              <a:t>weight file</a:t>
            </a:r>
          </a:p>
          <a:p>
            <a:pPr algn="ctr"/>
            <a:r>
              <a:rPr lang="en-US" sz="1400" dirty="0" smtClean="0">
                <a:latin typeface="Times New Roman" panose="02020603050405020304" pitchFamily="18" charset="0"/>
                <a:cs typeface="Times New Roman" panose="02020603050405020304" pitchFamily="18" charset="0"/>
              </a:rPr>
              <a:t>(Trained model)</a:t>
            </a:r>
            <a:endParaRPr lang="en-US" sz="1400" dirty="0">
              <a:latin typeface="Times New Roman" panose="02020603050405020304" pitchFamily="18" charset="0"/>
              <a:cs typeface="Times New Roman" panose="02020603050405020304" pitchFamily="18" charset="0"/>
            </a:endParaRPr>
          </a:p>
        </p:txBody>
      </p:sp>
      <p:sp>
        <p:nvSpPr>
          <p:cNvPr id="8" name="Rectangle 7"/>
          <p:cNvSpPr/>
          <p:nvPr/>
        </p:nvSpPr>
        <p:spPr>
          <a:xfrm>
            <a:off x="4215334" y="4665247"/>
            <a:ext cx="1873409" cy="12389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4285731" y="4961562"/>
            <a:ext cx="1732613"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Applications</a:t>
            </a:r>
          </a:p>
          <a:p>
            <a:pPr algn="ctr"/>
            <a:r>
              <a:rPr lang="en-US" dirty="0" smtClean="0">
                <a:latin typeface="Times New Roman" panose="02020603050405020304" pitchFamily="18" charset="0"/>
                <a:cs typeface="Times New Roman" panose="02020603050405020304" pitchFamily="18" charset="0"/>
              </a:rPr>
              <a:t>(Python scripts)</a:t>
            </a:r>
            <a:endParaRPr lang="en-US" dirty="0">
              <a:latin typeface="Times New Roman" panose="02020603050405020304" pitchFamily="18" charset="0"/>
              <a:cs typeface="Times New Roman" panose="02020603050405020304" pitchFamily="18" charset="0"/>
            </a:endParaRPr>
          </a:p>
        </p:txBody>
      </p:sp>
      <p:cxnSp>
        <p:nvCxnSpPr>
          <p:cNvPr id="10" name="Straight Arrow Connector 9"/>
          <p:cNvCxnSpPr>
            <a:stCxn id="8" idx="3"/>
            <a:endCxn id="12" idx="1"/>
          </p:cNvCxnSpPr>
          <p:nvPr/>
        </p:nvCxnSpPr>
        <p:spPr>
          <a:xfrm>
            <a:off x="6088743" y="5284730"/>
            <a:ext cx="1391011" cy="13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114965" y="4908960"/>
            <a:ext cx="1253335"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output</a:t>
            </a:r>
          </a:p>
        </p:txBody>
      </p:sp>
      <p:sp>
        <p:nvSpPr>
          <p:cNvPr id="12" name="TextBox 11"/>
          <p:cNvSpPr txBox="1"/>
          <p:nvPr/>
        </p:nvSpPr>
        <p:spPr>
          <a:xfrm>
            <a:off x="7479754" y="4962926"/>
            <a:ext cx="1622741"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Class/object score </a:t>
            </a:r>
          </a:p>
        </p:txBody>
      </p:sp>
      <p:cxnSp>
        <p:nvCxnSpPr>
          <p:cNvPr id="13" name="Straight Arrow Connector 12"/>
          <p:cNvCxnSpPr/>
          <p:nvPr/>
        </p:nvCxnSpPr>
        <p:spPr>
          <a:xfrm>
            <a:off x="2236672" y="2641598"/>
            <a:ext cx="1416676" cy="128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43920" y="2054152"/>
            <a:ext cx="1107583" cy="923330"/>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Train and Test Dataset</a:t>
            </a:r>
            <a:endParaRPr lang="en-US" dirty="0">
              <a:latin typeface="Times New Roman" panose="02020603050405020304" pitchFamily="18" charset="0"/>
              <a:cs typeface="Times New Roman" panose="02020603050405020304" pitchFamily="18" charset="0"/>
            </a:endParaRPr>
          </a:p>
        </p:txBody>
      </p:sp>
      <p:sp>
        <p:nvSpPr>
          <p:cNvPr id="15" name="Rectangle 14"/>
          <p:cNvSpPr/>
          <p:nvPr/>
        </p:nvSpPr>
        <p:spPr>
          <a:xfrm>
            <a:off x="3668361" y="2028554"/>
            <a:ext cx="3245474" cy="12389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3967717" y="2150307"/>
            <a:ext cx="2645700"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Training/ Testing </a:t>
            </a:r>
            <a:endParaRPr lang="en-US" dirty="0" smtClean="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using DL</a:t>
            </a:r>
          </a:p>
          <a:p>
            <a:pPr algn="ctr"/>
            <a:r>
              <a:rPr lang="en-US" dirty="0" smtClean="0">
                <a:latin typeface="Times New Roman" panose="02020603050405020304" pitchFamily="18" charset="0"/>
                <a:cs typeface="Times New Roman" panose="02020603050405020304" pitchFamily="18" charset="0"/>
              </a:rPr>
              <a:t>model</a:t>
            </a:r>
            <a:endParaRPr lang="en-US" dirty="0">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a:xfrm flipV="1">
            <a:off x="6913835" y="2682058"/>
            <a:ext cx="111586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07975" y="2489272"/>
            <a:ext cx="169817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Accuracy and</a:t>
            </a:r>
            <a:endParaRPr lang="en-US" dirty="0">
              <a:latin typeface="Times New Roman" panose="02020603050405020304" pitchFamily="18" charset="0"/>
              <a:cs typeface="Times New Roman" panose="02020603050405020304" pitchFamily="18" charset="0"/>
            </a:endParaRPr>
          </a:p>
        </p:txBody>
      </p:sp>
      <p:sp>
        <p:nvSpPr>
          <p:cNvPr id="24" name="TextBox 23"/>
          <p:cNvSpPr txBox="1"/>
          <p:nvPr/>
        </p:nvSpPr>
        <p:spPr>
          <a:xfrm>
            <a:off x="9478890" y="2397925"/>
            <a:ext cx="1030310" cy="646331"/>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Weights</a:t>
            </a:r>
          </a:p>
          <a:p>
            <a:pPr algn="ctr"/>
            <a:r>
              <a:rPr lang="en-US" dirty="0" smtClean="0">
                <a:latin typeface="Times New Roman" panose="02020603050405020304" pitchFamily="18" charset="0"/>
                <a:cs typeface="Times New Roman" panose="02020603050405020304" pitchFamily="18" charset="0"/>
              </a:rPr>
              <a:t>file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2336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901" y="99787"/>
            <a:ext cx="10515600" cy="1013299"/>
          </a:xfrm>
        </p:spPr>
        <p:txBody>
          <a:bodyPr/>
          <a:lstStyle/>
          <a:p>
            <a:r>
              <a:rPr lang="en-US" b="1" dirty="0" smtClean="0">
                <a:latin typeface="Cambria" panose="02040503050406030204" pitchFamily="18" charset="0"/>
              </a:rPr>
              <a:t>Evaluation Parameters</a:t>
            </a:r>
            <a:endParaRPr lang="en-US" b="1" dirty="0">
              <a:latin typeface="Cambria" panose="02040503050406030204" pitchFamily="18" charset="0"/>
            </a:endParaRPr>
          </a:p>
        </p:txBody>
      </p:sp>
      <p:sp>
        <p:nvSpPr>
          <p:cNvPr id="3" name="Content Placeholder 2"/>
          <p:cNvSpPr>
            <a:spLocks noGrp="1"/>
          </p:cNvSpPr>
          <p:nvPr>
            <p:ph idx="1"/>
          </p:nvPr>
        </p:nvSpPr>
        <p:spPr>
          <a:xfrm>
            <a:off x="695901" y="1388154"/>
            <a:ext cx="10657899" cy="3889318"/>
          </a:xfrm>
        </p:spPr>
        <p:txBody>
          <a:bodyPr>
            <a:normAutofit lnSpcReduction="10000"/>
          </a:bodyPr>
          <a:lstStyle/>
          <a:p>
            <a:r>
              <a:rPr lang="en-US" dirty="0" smtClean="0">
                <a:latin typeface="Cambria" panose="02040503050406030204" pitchFamily="18" charset="0"/>
              </a:rPr>
              <a:t>Accuracy – Confusion matrix</a:t>
            </a:r>
          </a:p>
          <a:p>
            <a:r>
              <a:rPr lang="en-US" dirty="0" smtClean="0">
                <a:latin typeface="Cambria" panose="02040503050406030204" pitchFamily="18" charset="0"/>
              </a:rPr>
              <a:t>Precision</a:t>
            </a:r>
          </a:p>
          <a:p>
            <a:r>
              <a:rPr lang="en-US" dirty="0" smtClean="0">
                <a:latin typeface="Cambria" panose="02040503050406030204" pitchFamily="18" charset="0"/>
              </a:rPr>
              <a:t>Recall</a:t>
            </a:r>
          </a:p>
          <a:p>
            <a:r>
              <a:rPr lang="en-US" dirty="0" smtClean="0">
                <a:latin typeface="Cambria" panose="02040503050406030204" pitchFamily="18" charset="0"/>
              </a:rPr>
              <a:t>F1 Score (</a:t>
            </a:r>
            <a:r>
              <a:rPr lang="en-US" dirty="0">
                <a:latin typeface="Cambria" panose="02040503050406030204" pitchFamily="18" charset="0"/>
              </a:rPr>
              <a:t>try to </a:t>
            </a:r>
            <a:r>
              <a:rPr lang="en-US" dirty="0" smtClean="0">
                <a:latin typeface="Cambria" panose="02040503050406030204" pitchFamily="18" charset="0"/>
              </a:rPr>
              <a:t>maximize - </a:t>
            </a:r>
            <a:r>
              <a:rPr lang="en-US" dirty="0">
                <a:latin typeface="Cambria" panose="02040503050406030204" pitchFamily="18" charset="0"/>
              </a:rPr>
              <a:t>to create a balanced classification model</a:t>
            </a:r>
            <a:r>
              <a:rPr lang="en-US" dirty="0" smtClean="0">
                <a:latin typeface="Cambria" panose="02040503050406030204" pitchFamily="18" charset="0"/>
              </a:rPr>
              <a:t>)</a:t>
            </a:r>
          </a:p>
          <a:p>
            <a:r>
              <a:rPr lang="en-US" dirty="0" err="1" smtClean="0">
                <a:latin typeface="Cambria" panose="02040503050406030204" pitchFamily="18" charset="0"/>
              </a:rPr>
              <a:t>mAP</a:t>
            </a:r>
            <a:r>
              <a:rPr lang="en-US" dirty="0" smtClean="0">
                <a:latin typeface="Cambria" panose="02040503050406030204" pitchFamily="18" charset="0"/>
              </a:rPr>
              <a:t> – IOU (For Object Detection)</a:t>
            </a:r>
          </a:p>
          <a:p>
            <a:r>
              <a:rPr lang="en-US" dirty="0" smtClean="0">
                <a:latin typeface="Cambria" panose="02040503050406030204" pitchFamily="18" charset="0"/>
              </a:rPr>
              <a:t>Loss/Cost – </a:t>
            </a:r>
            <a:r>
              <a:rPr lang="en-US" sz="1800" dirty="0" smtClean="0">
                <a:latin typeface="Cambria" panose="02040503050406030204" pitchFamily="18" charset="0"/>
              </a:rPr>
              <a:t>Minimize the difference between actual and predicated</a:t>
            </a:r>
          </a:p>
          <a:p>
            <a:r>
              <a:rPr lang="en-US" dirty="0" smtClean="0">
                <a:latin typeface="Cambria" panose="02040503050406030204" pitchFamily="18" charset="0"/>
              </a:rPr>
              <a:t>Entropy</a:t>
            </a:r>
            <a:endParaRPr lang="en-US" dirty="0">
              <a:latin typeface="Cambria" panose="02040503050406030204" pitchFamily="18" charset="0"/>
            </a:endParaRPr>
          </a:p>
        </p:txBody>
      </p:sp>
      <p:pic>
        <p:nvPicPr>
          <p:cNvPr id="1028" name="Picture 4" descr="https://cdn-images-1.medium.com/max/800/1*UJxVqLnbSj42eRhasKeLO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071" y="5320299"/>
            <a:ext cx="3028086" cy="10227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dn-images-1.medium.com/max/800/1*CPnO_bcdbE8FXTejQiV2d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85" y="42469"/>
            <a:ext cx="4558315" cy="16586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dn-images-1.medium.com/max/1000/1*6NkN_LINs2erxgVJ9rkpU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026" y="1781504"/>
            <a:ext cx="7280001" cy="8663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ter image description 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25" y="5092192"/>
            <a:ext cx="5202946" cy="150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57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97468" y="1592608"/>
            <a:ext cx="6656332" cy="461665"/>
          </a:xfrm>
          <a:prstGeom prst="rect">
            <a:avLst/>
          </a:prstGeom>
          <a:noFill/>
        </p:spPr>
        <p:txBody>
          <a:bodyPr wrap="square" rtlCol="0">
            <a:spAutoFit/>
          </a:bodyPr>
          <a:lstStyle/>
          <a:p>
            <a:r>
              <a:rPr lang="en-US" sz="2400" dirty="0" smtClean="0">
                <a:latin typeface="Cambria" panose="02040503050406030204" pitchFamily="18" charset="0"/>
              </a:rPr>
              <a:t>They are celebrating 6</a:t>
            </a:r>
            <a:r>
              <a:rPr lang="en-US" sz="2400" baseline="30000" dirty="0" smtClean="0">
                <a:latin typeface="Cambria" panose="02040503050406030204" pitchFamily="18" charset="0"/>
              </a:rPr>
              <a:t>th</a:t>
            </a:r>
            <a:r>
              <a:rPr lang="en-US" sz="2400" dirty="0">
                <a:latin typeface="Cambria" panose="02040503050406030204" pitchFamily="18" charset="0"/>
              </a:rPr>
              <a:t> </a:t>
            </a:r>
            <a:r>
              <a:rPr lang="en-US" sz="2400" dirty="0" smtClean="0">
                <a:latin typeface="Cambria" panose="02040503050406030204" pitchFamily="18" charset="0"/>
              </a:rPr>
              <a:t>wedding anniversary.</a:t>
            </a:r>
            <a:endParaRPr lang="en-US" sz="2400" dirty="0">
              <a:latin typeface="Cambria" panose="02040503050406030204" pitchFamily="18" charset="0"/>
            </a:endParaRPr>
          </a:p>
        </p:txBody>
      </p:sp>
      <p:sp>
        <p:nvSpPr>
          <p:cNvPr id="10" name="TextBox 9"/>
          <p:cNvSpPr txBox="1"/>
          <p:nvPr/>
        </p:nvSpPr>
        <p:spPr>
          <a:xfrm>
            <a:off x="4764505" y="2322908"/>
            <a:ext cx="5342021" cy="923330"/>
          </a:xfrm>
          <a:prstGeom prst="rect">
            <a:avLst/>
          </a:prstGeom>
          <a:noFill/>
        </p:spPr>
        <p:txBody>
          <a:bodyPr wrap="square" rtlCol="0">
            <a:spAutoFit/>
          </a:bodyPr>
          <a:lstStyle/>
          <a:p>
            <a:pPr algn="just"/>
            <a:r>
              <a:rPr lang="en-US" dirty="0">
                <a:latin typeface="Cambria" panose="02040503050406030204" pitchFamily="18" charset="0"/>
              </a:rPr>
              <a:t>If you can recall all </a:t>
            </a:r>
            <a:r>
              <a:rPr lang="en-US" b="1" dirty="0">
                <a:latin typeface="Cambria" panose="02040503050406030204" pitchFamily="18" charset="0"/>
              </a:rPr>
              <a:t>5</a:t>
            </a:r>
            <a:r>
              <a:rPr lang="en-US" dirty="0">
                <a:latin typeface="Cambria" panose="02040503050406030204" pitchFamily="18" charset="0"/>
              </a:rPr>
              <a:t> </a:t>
            </a:r>
            <a:r>
              <a:rPr lang="en-US" dirty="0" smtClean="0">
                <a:latin typeface="Cambria" panose="02040503050406030204" pitchFamily="18" charset="0"/>
              </a:rPr>
              <a:t>gifts correctly</a:t>
            </a:r>
            <a:r>
              <a:rPr lang="en-US" dirty="0">
                <a:latin typeface="Cambria" panose="02040503050406030204" pitchFamily="18" charset="0"/>
              </a:rPr>
              <a:t>, then, your recall ratio is </a:t>
            </a:r>
            <a:r>
              <a:rPr lang="en-US" b="1" dirty="0">
                <a:latin typeface="Cambria" panose="02040503050406030204" pitchFamily="18" charset="0"/>
              </a:rPr>
              <a:t>1.0</a:t>
            </a:r>
            <a:r>
              <a:rPr lang="en-US" dirty="0">
                <a:latin typeface="Cambria" panose="02040503050406030204" pitchFamily="18" charset="0"/>
              </a:rPr>
              <a:t> (</a:t>
            </a:r>
            <a:r>
              <a:rPr lang="en-US" b="1" dirty="0">
                <a:latin typeface="Cambria" panose="02040503050406030204" pitchFamily="18" charset="0"/>
              </a:rPr>
              <a:t>100%</a:t>
            </a:r>
            <a:r>
              <a:rPr lang="en-US" dirty="0">
                <a:latin typeface="Cambria" panose="02040503050406030204" pitchFamily="18" charset="0"/>
              </a:rPr>
              <a:t>). If you can recall </a:t>
            </a:r>
            <a:r>
              <a:rPr lang="en-US" dirty="0" smtClean="0">
                <a:latin typeface="Cambria" panose="02040503050406030204" pitchFamily="18" charset="0"/>
              </a:rPr>
              <a:t>4</a:t>
            </a:r>
            <a:r>
              <a:rPr lang="en-US" dirty="0">
                <a:latin typeface="Cambria" panose="02040503050406030204" pitchFamily="18" charset="0"/>
              </a:rPr>
              <a:t> events correctly, your recall ratio is </a:t>
            </a:r>
            <a:r>
              <a:rPr lang="en-US" b="1" dirty="0" smtClean="0">
                <a:latin typeface="Cambria" panose="02040503050406030204" pitchFamily="18" charset="0"/>
              </a:rPr>
              <a:t>0.8</a:t>
            </a:r>
            <a:r>
              <a:rPr lang="en-US" dirty="0">
                <a:latin typeface="Cambria" panose="02040503050406030204" pitchFamily="18" charset="0"/>
              </a:rPr>
              <a:t> </a:t>
            </a:r>
            <a:r>
              <a:rPr lang="en-US" dirty="0" smtClean="0">
                <a:latin typeface="Cambria" panose="02040503050406030204" pitchFamily="18" charset="0"/>
              </a:rPr>
              <a:t>(</a:t>
            </a:r>
            <a:r>
              <a:rPr lang="en-US" b="1" dirty="0">
                <a:latin typeface="Cambria" panose="02040503050406030204" pitchFamily="18" charset="0"/>
              </a:rPr>
              <a:t>8</a:t>
            </a:r>
            <a:r>
              <a:rPr lang="en-US" b="1" dirty="0" smtClean="0">
                <a:latin typeface="Cambria" panose="02040503050406030204" pitchFamily="18" charset="0"/>
              </a:rPr>
              <a:t>0</a:t>
            </a:r>
            <a:r>
              <a:rPr lang="en-US" b="1" dirty="0">
                <a:latin typeface="Cambria" panose="02040503050406030204" pitchFamily="18" charset="0"/>
              </a:rPr>
              <a:t>%</a:t>
            </a:r>
            <a:r>
              <a:rPr lang="en-US" dirty="0">
                <a:latin typeface="Cambria" panose="02040503050406030204" pitchFamily="18" charset="0"/>
              </a:rPr>
              <a:t>).</a:t>
            </a:r>
          </a:p>
        </p:txBody>
      </p:sp>
      <p:sp>
        <p:nvSpPr>
          <p:cNvPr id="11" name="TextBox 10"/>
          <p:cNvSpPr txBox="1"/>
          <p:nvPr/>
        </p:nvSpPr>
        <p:spPr>
          <a:xfrm>
            <a:off x="4764505" y="3560547"/>
            <a:ext cx="5823284" cy="369332"/>
          </a:xfrm>
          <a:prstGeom prst="rect">
            <a:avLst/>
          </a:prstGeom>
          <a:noFill/>
        </p:spPr>
        <p:txBody>
          <a:bodyPr wrap="square" rtlCol="0">
            <a:spAutoFit/>
          </a:bodyPr>
          <a:lstStyle/>
          <a:p>
            <a:r>
              <a:rPr lang="en-US" dirty="0" smtClean="0">
                <a:latin typeface="Cambria" panose="02040503050406030204" pitchFamily="18" charset="0"/>
              </a:rPr>
              <a:t>After some days, again she asked same question……</a:t>
            </a:r>
          </a:p>
        </p:txBody>
      </p:sp>
      <p:sp>
        <p:nvSpPr>
          <p:cNvPr id="18" name="TextBox 17"/>
          <p:cNvSpPr txBox="1"/>
          <p:nvPr/>
        </p:nvSpPr>
        <p:spPr>
          <a:xfrm>
            <a:off x="4764505" y="4509751"/>
            <a:ext cx="6369269" cy="2031325"/>
          </a:xfrm>
          <a:prstGeom prst="rect">
            <a:avLst/>
          </a:prstGeom>
          <a:noFill/>
        </p:spPr>
        <p:txBody>
          <a:bodyPr wrap="square" rtlCol="0">
            <a:spAutoFit/>
          </a:bodyPr>
          <a:lstStyle/>
          <a:p>
            <a:pPr algn="just"/>
            <a:r>
              <a:rPr lang="en-US" dirty="0">
                <a:latin typeface="Cambria" panose="02040503050406030204" pitchFamily="18" charset="0"/>
              </a:rPr>
              <a:t>For example, you answers 15 times, 10 </a:t>
            </a:r>
            <a:r>
              <a:rPr lang="en-US" dirty="0" smtClean="0">
                <a:latin typeface="Cambria" panose="02040503050406030204" pitchFamily="18" charset="0"/>
              </a:rPr>
              <a:t>times are </a:t>
            </a:r>
            <a:r>
              <a:rPr lang="en-US" dirty="0">
                <a:latin typeface="Cambria" panose="02040503050406030204" pitchFamily="18" charset="0"/>
              </a:rPr>
              <a:t>correct and 5 </a:t>
            </a:r>
            <a:r>
              <a:rPr lang="en-US" dirty="0" smtClean="0">
                <a:latin typeface="Cambria" panose="02040503050406030204" pitchFamily="18" charset="0"/>
              </a:rPr>
              <a:t>times are </a:t>
            </a:r>
            <a:r>
              <a:rPr lang="en-US" dirty="0">
                <a:latin typeface="Cambria" panose="02040503050406030204" pitchFamily="18" charset="0"/>
              </a:rPr>
              <a:t>wrong. This means you can recall all events but it’s not so </a:t>
            </a:r>
            <a:r>
              <a:rPr lang="en-US" dirty="0" smtClean="0">
                <a:latin typeface="Cambria" panose="02040503050406030204" pitchFamily="18" charset="0"/>
              </a:rPr>
              <a:t>precise.</a:t>
            </a:r>
          </a:p>
          <a:p>
            <a:pPr algn="just"/>
            <a:endParaRPr lang="en-US" dirty="0">
              <a:latin typeface="Cambria" panose="02040503050406030204" pitchFamily="18" charset="0"/>
            </a:endParaRPr>
          </a:p>
          <a:p>
            <a:pPr algn="just"/>
            <a:r>
              <a:rPr lang="en-US" dirty="0" smtClean="0">
                <a:latin typeface="Cambria" panose="02040503050406030204" pitchFamily="18" charset="0"/>
              </a:rPr>
              <a:t>That means: (15 </a:t>
            </a:r>
            <a:r>
              <a:rPr lang="en-US" dirty="0">
                <a:latin typeface="Cambria" panose="02040503050406030204" pitchFamily="18" charset="0"/>
              </a:rPr>
              <a:t>answers: 10 correct answers, 5 wrong answers), you get </a:t>
            </a:r>
            <a:r>
              <a:rPr lang="en-US" b="1" dirty="0">
                <a:latin typeface="Cambria" panose="02040503050406030204" pitchFamily="18" charset="0"/>
              </a:rPr>
              <a:t>100%</a:t>
            </a:r>
            <a:r>
              <a:rPr lang="en-US" dirty="0">
                <a:latin typeface="Cambria" panose="02040503050406030204" pitchFamily="18" charset="0"/>
              </a:rPr>
              <a:t> recall but your precision is only </a:t>
            </a:r>
            <a:r>
              <a:rPr lang="en-US" b="1" dirty="0">
                <a:latin typeface="Cambria" panose="02040503050406030204" pitchFamily="18" charset="0"/>
              </a:rPr>
              <a:t>66.67%</a:t>
            </a:r>
            <a:r>
              <a:rPr lang="en-US" dirty="0">
                <a:latin typeface="Cambria" panose="02040503050406030204" pitchFamily="18" charset="0"/>
              </a:rPr>
              <a:t> (10 / 15).</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78" y="155900"/>
            <a:ext cx="3182663" cy="2912811"/>
          </a:xfrm>
          <a:prstGeom prst="rect">
            <a:avLst/>
          </a:prstGeom>
        </p:spPr>
      </p:pic>
      <p:sp>
        <p:nvSpPr>
          <p:cNvPr id="22" name="Rounded Rectangular Callout 21"/>
          <p:cNvSpPr/>
          <p:nvPr/>
        </p:nvSpPr>
        <p:spPr>
          <a:xfrm>
            <a:off x="3783966" y="403006"/>
            <a:ext cx="5317958" cy="857264"/>
          </a:xfrm>
          <a:prstGeom prst="wedgeRoundRectCallout">
            <a:avLst>
              <a:gd name="adj1" fmla="val -66052"/>
              <a:gd name="adj2" fmla="val -37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mbria" panose="02040503050406030204" pitchFamily="18" charset="0"/>
              </a:rPr>
              <a:t>Dear, Do you remember all wedding anniversary surprises from me?</a:t>
            </a:r>
          </a:p>
        </p:txBody>
      </p:sp>
      <p:sp>
        <p:nvSpPr>
          <p:cNvPr id="23" name="Cloud Callout 22"/>
          <p:cNvSpPr/>
          <p:nvPr/>
        </p:nvSpPr>
        <p:spPr>
          <a:xfrm>
            <a:off x="0" y="3559859"/>
            <a:ext cx="2617076" cy="1894322"/>
          </a:xfrm>
          <a:prstGeom prst="cloudCallout">
            <a:avLst>
              <a:gd name="adj1" fmla="val -1848"/>
              <a:gd name="adj2" fmla="val -1239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Most Dangerous Question!!!</a:t>
            </a:r>
          </a:p>
        </p:txBody>
      </p:sp>
      <p:pic>
        <p:nvPicPr>
          <p:cNvPr id="12" name="Picture 2" descr="https://cdn-images-1.medium.com/max/800/0*XEO3pwAee7tBT_D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1150" y="4891909"/>
            <a:ext cx="2365222" cy="1966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5350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8" grpId="0"/>
      <p:bldP spid="22" grpId="0" animBg="1"/>
      <p:bldP spid="2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latin typeface="Cambria" panose="02040503050406030204" pitchFamily="18" charset="0"/>
              </a:rPr>
              <a:t>Facts of Deep Learning</a:t>
            </a:r>
            <a:endParaRPr lang="en-US" dirty="0">
              <a:latin typeface="Cambria" panose="02040503050406030204" pitchFamily="18" charset="0"/>
            </a:endParaRPr>
          </a:p>
        </p:txBody>
      </p:sp>
      <p:sp>
        <p:nvSpPr>
          <p:cNvPr id="3" name="Content Placeholder 2"/>
          <p:cNvSpPr>
            <a:spLocks noGrp="1"/>
          </p:cNvSpPr>
          <p:nvPr>
            <p:ph idx="1"/>
          </p:nvPr>
        </p:nvSpPr>
        <p:spPr>
          <a:xfrm>
            <a:off x="838200" y="1325563"/>
            <a:ext cx="10515600" cy="4851400"/>
          </a:xfrm>
        </p:spPr>
        <p:txBody>
          <a:bodyPr>
            <a:normAutofit lnSpcReduction="10000"/>
          </a:bodyPr>
          <a:lstStyle/>
          <a:p>
            <a:pPr algn="just">
              <a:lnSpc>
                <a:spcPct val="100000"/>
              </a:lnSpc>
            </a:pPr>
            <a:r>
              <a:rPr lang="en-US" dirty="0" smtClean="0">
                <a:solidFill>
                  <a:srgbClr val="FF0000"/>
                </a:solidFill>
                <a:latin typeface="Cambria" panose="02040503050406030204" pitchFamily="18" charset="0"/>
              </a:rPr>
              <a:t>Majority research </a:t>
            </a:r>
            <a:r>
              <a:rPr lang="en-US" dirty="0" smtClean="0">
                <a:latin typeface="Cambria" panose="02040503050406030204" pitchFamily="18" charset="0"/>
              </a:rPr>
              <a:t>work of Deep Learning published in </a:t>
            </a:r>
            <a:r>
              <a:rPr lang="en-US" dirty="0" smtClean="0">
                <a:solidFill>
                  <a:srgbClr val="FF0000"/>
                </a:solidFill>
                <a:latin typeface="Cambria" panose="02040503050406030204" pitchFamily="18" charset="0"/>
              </a:rPr>
              <a:t>only reputed conference </a:t>
            </a:r>
            <a:r>
              <a:rPr lang="en-US" dirty="0" smtClean="0">
                <a:latin typeface="Cambria" panose="02040503050406030204" pitchFamily="18" charset="0"/>
              </a:rPr>
              <a:t>like CVPR, ECCV, ICCV not in journals.</a:t>
            </a:r>
          </a:p>
          <a:p>
            <a:pPr algn="just">
              <a:lnSpc>
                <a:spcPct val="100000"/>
              </a:lnSpc>
            </a:pPr>
            <a:r>
              <a:rPr lang="en-US" dirty="0" smtClean="0">
                <a:latin typeface="Cambria" panose="02040503050406030204" pitchFamily="18" charset="0"/>
              </a:rPr>
              <a:t>Cold war between image processing and deep learning researcher, because of the nature of deep leaning – It is </a:t>
            </a:r>
            <a:r>
              <a:rPr lang="en-US" dirty="0" err="1" smtClean="0">
                <a:solidFill>
                  <a:srgbClr val="FF0000"/>
                </a:solidFill>
                <a:latin typeface="Cambria" panose="02040503050406030204" pitchFamily="18" charset="0"/>
              </a:rPr>
              <a:t>BlackBox</a:t>
            </a:r>
            <a:r>
              <a:rPr lang="en-US" dirty="0" smtClean="0">
                <a:solidFill>
                  <a:srgbClr val="FF0000"/>
                </a:solidFill>
                <a:latin typeface="Cambria" panose="02040503050406030204" pitchFamily="18" charset="0"/>
              </a:rPr>
              <a:t>. No one is knowing “How it works from inside?”</a:t>
            </a:r>
          </a:p>
          <a:p>
            <a:pPr algn="just">
              <a:lnSpc>
                <a:spcPct val="100000"/>
              </a:lnSpc>
            </a:pPr>
            <a:r>
              <a:rPr lang="en-US" dirty="0" smtClean="0">
                <a:solidFill>
                  <a:srgbClr val="FF0000"/>
                </a:solidFill>
                <a:latin typeface="Cambria" panose="02040503050406030204" pitchFamily="18" charset="0"/>
              </a:rPr>
              <a:t>Very hard </a:t>
            </a:r>
            <a:r>
              <a:rPr lang="en-US" dirty="0" smtClean="0">
                <a:latin typeface="Cambria" panose="02040503050406030204" pitchFamily="18" charset="0"/>
              </a:rPr>
              <a:t>to publish paper in </a:t>
            </a:r>
            <a:r>
              <a:rPr lang="en-US" dirty="0" smtClean="0">
                <a:solidFill>
                  <a:srgbClr val="FF0000"/>
                </a:solidFill>
                <a:latin typeface="Cambria" panose="02040503050406030204" pitchFamily="18" charset="0"/>
              </a:rPr>
              <a:t>reputed journal</a:t>
            </a:r>
            <a:r>
              <a:rPr lang="en-US" dirty="0" smtClean="0">
                <a:latin typeface="Cambria" panose="02040503050406030204" pitchFamily="18" charset="0"/>
              </a:rPr>
              <a:t>. It gets published only like strong survey paper or hybrid branch paper like bioinformatics.</a:t>
            </a:r>
          </a:p>
          <a:p>
            <a:pPr algn="just">
              <a:lnSpc>
                <a:spcPct val="100000"/>
              </a:lnSpc>
            </a:pPr>
            <a:r>
              <a:rPr lang="en-US" dirty="0" smtClean="0">
                <a:latin typeface="Cambria" panose="02040503050406030204" pitchFamily="18" charset="0"/>
              </a:rPr>
              <a:t>It follows </a:t>
            </a:r>
            <a:r>
              <a:rPr lang="en-US" dirty="0" smtClean="0">
                <a:solidFill>
                  <a:srgbClr val="FF0000"/>
                </a:solidFill>
                <a:latin typeface="Cambria" panose="02040503050406030204" pitchFamily="18" charset="0"/>
              </a:rPr>
              <a:t>very </a:t>
            </a:r>
            <a:r>
              <a:rPr lang="en-US" dirty="0">
                <a:solidFill>
                  <a:srgbClr val="FF0000"/>
                </a:solidFill>
                <a:latin typeface="Cambria" panose="02040503050406030204" pitchFamily="18" charset="0"/>
              </a:rPr>
              <a:t>o</a:t>
            </a:r>
            <a:r>
              <a:rPr lang="en-US" dirty="0" smtClean="0">
                <a:solidFill>
                  <a:srgbClr val="FF0000"/>
                </a:solidFill>
                <a:latin typeface="Cambria" panose="02040503050406030204" pitchFamily="18" charset="0"/>
              </a:rPr>
              <a:t>ld methods</a:t>
            </a:r>
            <a:r>
              <a:rPr lang="en-US" dirty="0" smtClean="0">
                <a:latin typeface="Cambria" panose="02040503050406030204" pitchFamily="18" charset="0"/>
              </a:rPr>
              <a:t>. It becomes popular due to huge amount of data and processing power.</a:t>
            </a:r>
          </a:p>
          <a:p>
            <a:pPr algn="just">
              <a:lnSpc>
                <a:spcPct val="100000"/>
              </a:lnSpc>
            </a:pPr>
            <a:r>
              <a:rPr lang="en-US" dirty="0" smtClean="0">
                <a:latin typeface="Cambria" panose="02040503050406030204" pitchFamily="18" charset="0"/>
              </a:rPr>
              <a:t>Deep Learning is </a:t>
            </a:r>
            <a:r>
              <a:rPr lang="en-US" dirty="0" smtClean="0">
                <a:solidFill>
                  <a:srgbClr val="FF0000"/>
                </a:solidFill>
                <a:latin typeface="Cambria" panose="02040503050406030204" pitchFamily="18" charset="0"/>
              </a:rPr>
              <a:t>empirical process</a:t>
            </a:r>
            <a:r>
              <a:rPr lang="en-US" dirty="0" smtClean="0">
                <a:latin typeface="Cambria" panose="02040503050406030204" pitchFamily="18" charset="0"/>
              </a:rPr>
              <a:t>. It takes time to get expertise.</a:t>
            </a:r>
            <a:endParaRPr lang="en-US" dirty="0">
              <a:latin typeface="Cambria" panose="02040503050406030204" pitchFamily="18" charset="0"/>
            </a:endParaRPr>
          </a:p>
        </p:txBody>
      </p:sp>
    </p:spTree>
    <p:extLst>
      <p:ext uri="{BB962C8B-B14F-4D97-AF65-F5344CB8AC3E}">
        <p14:creationId xmlns:p14="http://schemas.microsoft.com/office/powerpoint/2010/main" val="472807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latin typeface="Cambria" panose="02040503050406030204" pitchFamily="18" charset="0"/>
              </a:rPr>
              <a:t>Online DEMO</a:t>
            </a:r>
            <a:endParaRPr lang="en-US" dirty="0">
              <a:latin typeface="Cambria" panose="02040503050406030204" pitchFamily="18" charset="0"/>
            </a:endParaRPr>
          </a:p>
        </p:txBody>
      </p:sp>
      <p:sp>
        <p:nvSpPr>
          <p:cNvPr id="3" name="Content Placeholder 2"/>
          <p:cNvSpPr>
            <a:spLocks noGrp="1"/>
          </p:cNvSpPr>
          <p:nvPr>
            <p:ph idx="1"/>
          </p:nvPr>
        </p:nvSpPr>
        <p:spPr>
          <a:xfrm>
            <a:off x="838200" y="1325563"/>
            <a:ext cx="10515600" cy="4851400"/>
          </a:xfrm>
        </p:spPr>
        <p:txBody>
          <a:bodyPr>
            <a:normAutofit/>
          </a:bodyPr>
          <a:lstStyle/>
          <a:p>
            <a:pPr>
              <a:lnSpc>
                <a:spcPct val="200000"/>
              </a:lnSpc>
            </a:pPr>
            <a:r>
              <a:rPr lang="en-US" dirty="0">
                <a:latin typeface="Cambria" panose="02040503050406030204" pitchFamily="18" charset="0"/>
                <a:ea typeface="Cambria" panose="02040503050406030204" pitchFamily="18" charset="0"/>
                <a:hlinkClick r:id="rId2"/>
              </a:rPr>
              <a:t>https://</a:t>
            </a:r>
            <a:r>
              <a:rPr lang="en-US" dirty="0" smtClean="0">
                <a:latin typeface="Cambria" panose="02040503050406030204" pitchFamily="18" charset="0"/>
                <a:ea typeface="Cambria" panose="02040503050406030204" pitchFamily="18" charset="0"/>
                <a:hlinkClick r:id="rId2"/>
              </a:rPr>
              <a:t>playground.tensorflow.org</a:t>
            </a:r>
            <a:endParaRPr lang="en-US" dirty="0" smtClean="0">
              <a:latin typeface="Cambria" panose="02040503050406030204" pitchFamily="18" charset="0"/>
              <a:ea typeface="Cambria" panose="02040503050406030204" pitchFamily="18" charset="0"/>
            </a:endParaRPr>
          </a:p>
          <a:p>
            <a:pPr>
              <a:lnSpc>
                <a:spcPct val="200000"/>
              </a:lnSpc>
            </a:pPr>
            <a:r>
              <a:rPr lang="en-US" dirty="0" smtClean="0">
                <a:latin typeface="Cambria" panose="02040503050406030204" pitchFamily="18" charset="0"/>
                <a:ea typeface="Cambria" panose="02040503050406030204" pitchFamily="18" charset="0"/>
                <a:hlinkClick r:id="rId3"/>
              </a:rPr>
              <a:t>http</a:t>
            </a:r>
            <a:r>
              <a:rPr lang="en-US" dirty="0">
                <a:latin typeface="Cambria" panose="02040503050406030204" pitchFamily="18" charset="0"/>
                <a:ea typeface="Cambria" panose="02040503050406030204" pitchFamily="18" charset="0"/>
                <a:hlinkClick r:id="rId3"/>
              </a:rPr>
              <a:t>://scs.ryerson.ca/~aharley/vis/conv</a:t>
            </a:r>
            <a:r>
              <a:rPr lang="en-US" dirty="0" smtClean="0">
                <a:latin typeface="Cambria" panose="02040503050406030204" pitchFamily="18" charset="0"/>
                <a:ea typeface="Cambria" panose="02040503050406030204" pitchFamily="18" charset="0"/>
                <a:hlinkClick r:id="rId3"/>
              </a:rPr>
              <a:t>/</a:t>
            </a:r>
            <a:endParaRPr lang="en-US" dirty="0">
              <a:latin typeface="Cambria" panose="02040503050406030204" pitchFamily="18" charset="0"/>
              <a:ea typeface="Cambria" panose="02040503050406030204" pitchFamily="18" charset="0"/>
            </a:endParaRPr>
          </a:p>
          <a:p>
            <a:pPr marL="0" indent="0">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11361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469" y="247814"/>
            <a:ext cx="10515600" cy="1325563"/>
          </a:xfrm>
        </p:spPr>
        <p:txBody>
          <a:bodyPr/>
          <a:lstStyle/>
          <a:p>
            <a:r>
              <a:rPr lang="en-US" dirty="0" smtClean="0">
                <a:latin typeface="Cambria" panose="02040503050406030204" pitchFamily="18" charset="0"/>
                <a:ea typeface="Cambria" panose="02040503050406030204" pitchFamily="18" charset="0"/>
              </a:rPr>
              <a:t>NVIDIA Titan </a:t>
            </a:r>
            <a:r>
              <a:rPr lang="en-US" dirty="0" err="1" smtClean="0">
                <a:latin typeface="Cambria" panose="02040503050406030204" pitchFamily="18" charset="0"/>
                <a:ea typeface="Cambria" panose="02040503050406030204" pitchFamily="18" charset="0"/>
              </a:rPr>
              <a:t>Xp</a:t>
            </a:r>
            <a:r>
              <a:rPr lang="en-US" dirty="0" smtClean="0">
                <a:latin typeface="Cambria" panose="02040503050406030204" pitchFamily="18" charset="0"/>
                <a:ea typeface="Cambria" panose="02040503050406030204" pitchFamily="18" charset="0"/>
              </a:rPr>
              <a:t/>
            </a:r>
            <a:br>
              <a:rPr lang="en-US" dirty="0" smtClean="0">
                <a:latin typeface="Cambria" panose="02040503050406030204" pitchFamily="18" charset="0"/>
                <a:ea typeface="Cambria" panose="02040503050406030204" pitchFamily="18" charset="0"/>
              </a:rPr>
            </a:br>
            <a:r>
              <a:rPr lang="en-US" sz="3600" b="1" dirty="0" smtClean="0">
                <a:solidFill>
                  <a:srgbClr val="C00000"/>
                </a:solidFill>
                <a:latin typeface="Cambria" panose="02040503050406030204" pitchFamily="18" charset="0"/>
                <a:ea typeface="Cambria" panose="02040503050406030204" pitchFamily="18" charset="0"/>
              </a:rPr>
              <a:t>(Grant by </a:t>
            </a:r>
            <a:r>
              <a:rPr lang="en-US" sz="3600" b="1" dirty="0" err="1" smtClean="0">
                <a:solidFill>
                  <a:srgbClr val="C00000"/>
                </a:solidFill>
                <a:latin typeface="Cambria" panose="02040503050406030204" pitchFamily="18" charset="0"/>
                <a:ea typeface="Cambria" panose="02040503050406030204" pitchFamily="18" charset="0"/>
              </a:rPr>
              <a:t>Nvidia</a:t>
            </a:r>
            <a:r>
              <a:rPr lang="en-US" sz="3600" b="1" dirty="0" smtClean="0">
                <a:solidFill>
                  <a:srgbClr val="C00000"/>
                </a:solidFill>
                <a:latin typeface="Cambria" panose="02040503050406030204" pitchFamily="18" charset="0"/>
                <a:ea typeface="Cambria" panose="02040503050406030204" pitchFamily="18" charset="0"/>
              </a:rPr>
              <a:t> Graphics Pvt. Ltd.</a:t>
            </a:r>
            <a:r>
              <a:rPr lang="en-US" b="1" dirty="0" smtClean="0">
                <a:solidFill>
                  <a:srgbClr val="C00000"/>
                </a:solidFill>
                <a:latin typeface="Cambria" panose="02040503050406030204" pitchFamily="18" charset="0"/>
                <a:ea typeface="Cambria" panose="02040503050406030204" pitchFamily="18" charset="0"/>
              </a:rPr>
              <a:t>)</a:t>
            </a:r>
            <a:endParaRPr lang="en-US" b="1" dirty="0">
              <a:solidFill>
                <a:srgbClr val="C00000"/>
              </a:solidFill>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825625"/>
            <a:ext cx="7060324" cy="4351338"/>
          </a:xfrm>
        </p:spPr>
        <p:txBody>
          <a:bodyPr/>
          <a:lstStyle/>
          <a:p>
            <a:pPr>
              <a:buFont typeface="Wingdings" panose="05000000000000000000" pitchFamily="2" charset="2"/>
              <a:buChar char="v"/>
            </a:pPr>
            <a:r>
              <a:rPr lang="en-US" dirty="0" smtClean="0">
                <a:latin typeface="Cambria" panose="02040503050406030204" pitchFamily="18" charset="0"/>
                <a:ea typeface="Cambria" panose="02040503050406030204" pitchFamily="18" charset="0"/>
              </a:rPr>
              <a:t> </a:t>
            </a:r>
            <a:r>
              <a:rPr lang="en-US" b="1" dirty="0" smtClean="0">
                <a:latin typeface="Cambria" panose="02040503050406030204" pitchFamily="18" charset="0"/>
                <a:ea typeface="Cambria" panose="02040503050406030204" pitchFamily="18" charset="0"/>
              </a:rPr>
              <a:t>Configuration</a:t>
            </a:r>
          </a:p>
          <a:p>
            <a:pPr lvl="1">
              <a:lnSpc>
                <a:spcPct val="150000"/>
              </a:lnSpc>
            </a:pPr>
            <a:r>
              <a:rPr lang="en-US" dirty="0">
                <a:latin typeface="Cambria" panose="02040503050406030204" pitchFamily="18" charset="0"/>
                <a:ea typeface="Cambria" panose="02040503050406030204" pitchFamily="18" charset="0"/>
              </a:rPr>
              <a:t>GPU Architecture </a:t>
            </a:r>
            <a:r>
              <a:rPr lang="en-US" dirty="0" smtClean="0">
                <a:latin typeface="Cambria" panose="02040503050406030204" pitchFamily="18" charset="0"/>
                <a:ea typeface="Cambria" panose="02040503050406030204" pitchFamily="18" charset="0"/>
              </a:rPr>
              <a:t>– Pascal</a:t>
            </a:r>
          </a:p>
          <a:p>
            <a:pPr lvl="1">
              <a:lnSpc>
                <a:spcPct val="150000"/>
              </a:lnSpc>
            </a:pPr>
            <a:r>
              <a:rPr lang="en-US" dirty="0" smtClean="0">
                <a:latin typeface="Cambria" panose="02040503050406030204" pitchFamily="18" charset="0"/>
                <a:ea typeface="Cambria" panose="02040503050406030204" pitchFamily="18" charset="0"/>
              </a:rPr>
              <a:t>NVIDIA </a:t>
            </a:r>
            <a:r>
              <a:rPr lang="en-US" dirty="0" err="1" smtClean="0">
                <a:latin typeface="Cambria" panose="02040503050406030204" pitchFamily="18" charset="0"/>
                <a:ea typeface="Cambria" panose="02040503050406030204" pitchFamily="18" charset="0"/>
              </a:rPr>
              <a:t>Cuda</a:t>
            </a:r>
            <a:r>
              <a:rPr lang="en-US" dirty="0" smtClean="0">
                <a:latin typeface="Cambria" panose="02040503050406030204" pitchFamily="18" charset="0"/>
                <a:ea typeface="Cambria" panose="02040503050406030204" pitchFamily="18" charset="0"/>
              </a:rPr>
              <a:t> Cores – 3840</a:t>
            </a:r>
          </a:p>
          <a:p>
            <a:pPr lvl="1">
              <a:lnSpc>
                <a:spcPct val="150000"/>
              </a:lnSpc>
            </a:pPr>
            <a:r>
              <a:rPr lang="en-US" dirty="0" smtClean="0">
                <a:latin typeface="Cambria" panose="02040503050406030204" pitchFamily="18" charset="0"/>
                <a:ea typeface="Cambria" panose="02040503050406030204" pitchFamily="18" charset="0"/>
              </a:rPr>
              <a:t>Memory Size – 12 GB GDDR5X</a:t>
            </a:r>
          </a:p>
          <a:p>
            <a:pPr lvl="1">
              <a:lnSpc>
                <a:spcPct val="150000"/>
              </a:lnSpc>
            </a:pPr>
            <a:r>
              <a:rPr lang="en-US" dirty="0">
                <a:latin typeface="Cambria" panose="02040503050406030204" pitchFamily="18" charset="0"/>
                <a:ea typeface="Cambria" panose="02040503050406030204" pitchFamily="18" charset="0"/>
              </a:rPr>
              <a:t>Memory </a:t>
            </a:r>
            <a:r>
              <a:rPr lang="en-US" dirty="0" smtClean="0">
                <a:latin typeface="Cambria" panose="02040503050406030204" pitchFamily="18" charset="0"/>
                <a:ea typeface="Cambria" panose="02040503050406030204" pitchFamily="18" charset="0"/>
              </a:rPr>
              <a:t>Speed </a:t>
            </a:r>
            <a:r>
              <a:rPr lang="en-US" dirty="0">
                <a:latin typeface="Cambria" panose="02040503050406030204" pitchFamily="18" charset="0"/>
                <a:ea typeface="Cambria" panose="02040503050406030204" pitchFamily="18" charset="0"/>
              </a:rPr>
              <a:t>- 11.4 </a:t>
            </a:r>
            <a:r>
              <a:rPr lang="en-US" dirty="0" err="1" smtClean="0">
                <a:latin typeface="Cambria" panose="02040503050406030204" pitchFamily="18" charset="0"/>
                <a:ea typeface="Cambria" panose="02040503050406030204" pitchFamily="18" charset="0"/>
              </a:rPr>
              <a:t>Gbps</a:t>
            </a:r>
            <a:endParaRPr lang="en-US" dirty="0" smtClean="0">
              <a:latin typeface="Cambria" panose="02040503050406030204" pitchFamily="18" charset="0"/>
              <a:ea typeface="Cambria" panose="02040503050406030204" pitchFamily="18" charset="0"/>
            </a:endParaRPr>
          </a:p>
          <a:p>
            <a:pPr lvl="1">
              <a:lnSpc>
                <a:spcPct val="150000"/>
              </a:lnSpc>
            </a:pPr>
            <a:r>
              <a:rPr lang="en-US" dirty="0" err="1" smtClean="0">
                <a:latin typeface="Cambria" panose="02040503050406030204" pitchFamily="18" charset="0"/>
                <a:ea typeface="Cambria" panose="02040503050406030204" pitchFamily="18" charset="0"/>
              </a:rPr>
              <a:t>Nvidia</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Cuda</a:t>
            </a:r>
            <a:r>
              <a:rPr lang="en-US" dirty="0" smtClean="0">
                <a:latin typeface="Cambria" panose="02040503050406030204" pitchFamily="18" charset="0"/>
                <a:ea typeface="Cambria" panose="02040503050406030204" pitchFamily="18" charset="0"/>
              </a:rPr>
              <a:t> Compute </a:t>
            </a:r>
            <a:r>
              <a:rPr lang="en-US" dirty="0" err="1" smtClean="0">
                <a:latin typeface="Cambria" panose="02040503050406030204" pitchFamily="18" charset="0"/>
                <a:ea typeface="Cambria" panose="02040503050406030204" pitchFamily="18" charset="0"/>
              </a:rPr>
              <a:t>Capblity</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 6.1</a:t>
            </a:r>
          </a:p>
          <a:p>
            <a:pPr lvl="1">
              <a:lnSpc>
                <a:spcPct val="150000"/>
              </a:lnSpc>
            </a:pPr>
            <a:r>
              <a:rPr lang="en-US" dirty="0" smtClean="0">
                <a:latin typeface="Cambria" panose="02040503050406030204" pitchFamily="18" charset="0"/>
                <a:ea typeface="Cambria" panose="02040503050406030204" pitchFamily="18" charset="0"/>
              </a:rPr>
              <a:t>VR Ready</a:t>
            </a:r>
          </a:p>
          <a:p>
            <a:pPr lvl="1"/>
            <a:endParaRPr lang="en-US" dirty="0" smtClean="0"/>
          </a:p>
          <a:p>
            <a:endParaRPr lang="en-US" dirty="0"/>
          </a:p>
        </p:txBody>
      </p:sp>
      <p:pic>
        <p:nvPicPr>
          <p:cNvPr id="1026" name="Picture 2" descr="Image result for nvidia titan xp gp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627" y="2774731"/>
            <a:ext cx="4083269" cy="40832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759" y="-1"/>
            <a:ext cx="4309241" cy="3231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0240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705"/>
            <a:ext cx="10515600" cy="1325563"/>
          </a:xfrm>
        </p:spPr>
        <p:txBody>
          <a:bodyPr/>
          <a:lstStyle/>
          <a:p>
            <a:r>
              <a:rPr lang="en-US" dirty="0" smtClean="0">
                <a:latin typeface="Cambria" panose="02040503050406030204" pitchFamily="18" charset="0"/>
                <a:ea typeface="Cambria" panose="02040503050406030204" pitchFamily="18" charset="0"/>
              </a:rPr>
              <a:t>Work Station 	</a:t>
            </a:r>
            <a:endParaRPr lang="en-US" dirty="0">
              <a:latin typeface="Cambria" panose="02040503050406030204" pitchFamily="18" charset="0"/>
              <a:ea typeface="Cambria" panose="02040503050406030204" pitchFamily="18" charset="0"/>
            </a:endParaRPr>
          </a:p>
        </p:txBody>
      </p:sp>
      <p:sp>
        <p:nvSpPr>
          <p:cNvPr id="4" name="Content Placeholder 2"/>
          <p:cNvSpPr>
            <a:spLocks noGrp="1"/>
          </p:cNvSpPr>
          <p:nvPr>
            <p:ph idx="1"/>
          </p:nvPr>
        </p:nvSpPr>
        <p:spPr>
          <a:xfrm>
            <a:off x="838200" y="1825625"/>
            <a:ext cx="7060324" cy="4351338"/>
          </a:xfrm>
        </p:spPr>
        <p:txBody>
          <a:bodyPr>
            <a:normAutofit/>
          </a:bodyPr>
          <a:lstStyle/>
          <a:p>
            <a:pPr>
              <a:buFont typeface="Wingdings" panose="05000000000000000000" pitchFamily="2" charset="2"/>
              <a:buChar char="v"/>
            </a:pPr>
            <a:r>
              <a:rPr lang="en-US" dirty="0" smtClean="0">
                <a:latin typeface="Cambria" panose="02040503050406030204" pitchFamily="18" charset="0"/>
                <a:ea typeface="Cambria" panose="02040503050406030204" pitchFamily="18" charset="0"/>
              </a:rPr>
              <a:t> </a:t>
            </a:r>
            <a:r>
              <a:rPr lang="en-US" b="1" dirty="0" smtClean="0">
                <a:latin typeface="Cambria" panose="02040503050406030204" pitchFamily="18" charset="0"/>
                <a:ea typeface="Cambria" panose="02040503050406030204" pitchFamily="18" charset="0"/>
              </a:rPr>
              <a:t>Configuration</a:t>
            </a:r>
          </a:p>
          <a:p>
            <a:pPr lvl="1">
              <a:lnSpc>
                <a:spcPct val="150000"/>
              </a:lnSpc>
            </a:pPr>
            <a:r>
              <a:rPr lang="en-US" dirty="0" smtClean="0">
                <a:latin typeface="Cambria" panose="02040503050406030204" pitchFamily="18" charset="0"/>
                <a:ea typeface="Cambria" panose="02040503050406030204" pitchFamily="18" charset="0"/>
              </a:rPr>
              <a:t>32 GB RAM</a:t>
            </a:r>
          </a:p>
          <a:p>
            <a:pPr lvl="1">
              <a:lnSpc>
                <a:spcPct val="150000"/>
              </a:lnSpc>
            </a:pPr>
            <a:r>
              <a:rPr lang="en-US" dirty="0" smtClean="0">
                <a:latin typeface="Cambria" panose="02040503050406030204" pitchFamily="18" charset="0"/>
                <a:ea typeface="Cambria" panose="02040503050406030204" pitchFamily="18" charset="0"/>
              </a:rPr>
              <a:t>Core i7 8</a:t>
            </a:r>
            <a:r>
              <a:rPr lang="en-US" baseline="30000" dirty="0" smtClean="0">
                <a:latin typeface="Cambria" panose="02040503050406030204" pitchFamily="18" charset="0"/>
                <a:ea typeface="Cambria" panose="02040503050406030204" pitchFamily="18" charset="0"/>
              </a:rPr>
              <a:t>th</a:t>
            </a:r>
            <a:r>
              <a:rPr lang="en-US" dirty="0" smtClean="0">
                <a:latin typeface="Cambria" panose="02040503050406030204" pitchFamily="18" charset="0"/>
                <a:ea typeface="Cambria" panose="02040503050406030204" pitchFamily="18" charset="0"/>
              </a:rPr>
              <a:t> Generation CPU</a:t>
            </a:r>
          </a:p>
          <a:p>
            <a:pPr lvl="1">
              <a:lnSpc>
                <a:spcPct val="150000"/>
              </a:lnSpc>
            </a:pPr>
            <a:r>
              <a:rPr lang="en-US" dirty="0" smtClean="0">
                <a:latin typeface="Cambria" panose="02040503050406030204" pitchFamily="18" charset="0"/>
                <a:ea typeface="Cambria" panose="02040503050406030204" pitchFamily="18" charset="0"/>
              </a:rPr>
              <a:t>2 TB HDD</a:t>
            </a:r>
          </a:p>
          <a:p>
            <a:pPr lvl="1">
              <a:lnSpc>
                <a:spcPct val="150000"/>
              </a:lnSpc>
            </a:pPr>
            <a:r>
              <a:rPr lang="en-US" dirty="0" err="1" smtClean="0">
                <a:latin typeface="Cambria" panose="02040503050406030204" pitchFamily="18" charset="0"/>
                <a:ea typeface="Cambria" panose="02040503050406030204" pitchFamily="18" charset="0"/>
              </a:rPr>
              <a:t>ASRock</a:t>
            </a:r>
            <a:r>
              <a:rPr lang="en-US" dirty="0" smtClean="0">
                <a:latin typeface="Cambria" panose="02040503050406030204" pitchFamily="18" charset="0"/>
                <a:ea typeface="Cambria" panose="02040503050406030204" pitchFamily="18" charset="0"/>
              </a:rPr>
              <a:t> Mother Board Z series</a:t>
            </a:r>
          </a:p>
          <a:p>
            <a:pPr lvl="1">
              <a:lnSpc>
                <a:spcPct val="150000"/>
              </a:lnSpc>
            </a:pPr>
            <a:r>
              <a:rPr lang="en-US" dirty="0" smtClean="0">
                <a:latin typeface="Cambria" panose="02040503050406030204" pitchFamily="18" charset="0"/>
                <a:ea typeface="Cambria" panose="02040503050406030204" pitchFamily="18" charset="0"/>
              </a:rPr>
              <a:t>Cooler Master Cabinet</a:t>
            </a:r>
          </a:p>
          <a:p>
            <a:pPr lvl="1"/>
            <a:endParaRPr lang="en-US" dirty="0" smtClean="0"/>
          </a:p>
          <a:p>
            <a:endParaRPr lang="en-US" dirty="0"/>
          </a:p>
        </p:txBody>
      </p:sp>
    </p:spTree>
    <p:extLst>
      <p:ext uri="{BB962C8B-B14F-4D97-AF65-F5344CB8AC3E}">
        <p14:creationId xmlns:p14="http://schemas.microsoft.com/office/powerpoint/2010/main" val="2378695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1279"/>
            <a:ext cx="10515600" cy="979724"/>
          </a:xfrm>
        </p:spPr>
        <p:txBody>
          <a:bodyPr/>
          <a:lstStyle/>
          <a:p>
            <a:r>
              <a:rPr lang="en-US" dirty="0" smtClean="0">
                <a:latin typeface="Cambria" panose="02040503050406030204" pitchFamily="18" charset="0"/>
                <a:ea typeface="Cambria" panose="02040503050406030204" pitchFamily="18" charset="0"/>
              </a:rPr>
              <a:t>Machine Learning</a:t>
            </a:r>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1328737" y="1201004"/>
            <a:ext cx="9534525" cy="5322982"/>
          </a:xfrm>
          <a:prstGeom prst="rect">
            <a:avLst/>
          </a:prstGeom>
        </p:spPr>
      </p:pic>
    </p:spTree>
    <p:extLst>
      <p:ext uri="{BB962C8B-B14F-4D97-AF65-F5344CB8AC3E}">
        <p14:creationId xmlns:p14="http://schemas.microsoft.com/office/powerpoint/2010/main" val="398219345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113"/>
            <a:ext cx="10515600" cy="1325563"/>
          </a:xfrm>
        </p:spPr>
        <p:txBody>
          <a:bodyPr/>
          <a:lstStyle/>
          <a:p>
            <a:r>
              <a:rPr lang="en-US" dirty="0" smtClean="0">
                <a:latin typeface="Cambria" panose="02040503050406030204" pitchFamily="18" charset="0"/>
                <a:ea typeface="Cambria" panose="02040503050406030204" pitchFamily="18" charset="0"/>
              </a:rPr>
              <a:t>MNIST Dataset</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361601"/>
            <a:ext cx="10515600" cy="4351338"/>
          </a:xfrm>
        </p:spPr>
        <p:txBody>
          <a:bodyPr/>
          <a:lstStyle/>
          <a:p>
            <a:pPr algn="just"/>
            <a:r>
              <a:rPr lang="en-US" dirty="0">
                <a:latin typeface="Cambria" panose="02040503050406030204" pitchFamily="18" charset="0"/>
                <a:ea typeface="Cambria" panose="02040503050406030204" pitchFamily="18" charset="0"/>
              </a:rPr>
              <a:t>The MNIST database of </a:t>
            </a:r>
            <a:r>
              <a:rPr lang="en-US" b="1" dirty="0">
                <a:solidFill>
                  <a:srgbClr val="C00000"/>
                </a:solidFill>
                <a:latin typeface="Cambria" panose="02040503050406030204" pitchFamily="18" charset="0"/>
                <a:ea typeface="Cambria" panose="02040503050406030204" pitchFamily="18" charset="0"/>
              </a:rPr>
              <a:t>handwritten digits</a:t>
            </a:r>
            <a:r>
              <a:rPr lang="en-US" dirty="0">
                <a:latin typeface="Cambria" panose="02040503050406030204" pitchFamily="18" charset="0"/>
                <a:ea typeface="Cambria" panose="02040503050406030204" pitchFamily="18" charset="0"/>
              </a:rPr>
              <a:t>, available from this page, has a </a:t>
            </a:r>
            <a:r>
              <a:rPr lang="en-US" b="1" dirty="0">
                <a:solidFill>
                  <a:srgbClr val="C00000"/>
                </a:solidFill>
                <a:latin typeface="Cambria" panose="02040503050406030204" pitchFamily="18" charset="0"/>
                <a:ea typeface="Cambria" panose="02040503050406030204" pitchFamily="18" charset="0"/>
              </a:rPr>
              <a:t>training set of 60,000 </a:t>
            </a:r>
            <a:r>
              <a:rPr lang="en-US" dirty="0">
                <a:latin typeface="Cambria" panose="02040503050406030204" pitchFamily="18" charset="0"/>
                <a:ea typeface="Cambria" panose="02040503050406030204" pitchFamily="18" charset="0"/>
              </a:rPr>
              <a:t>examples, and a </a:t>
            </a:r>
            <a:r>
              <a:rPr lang="en-US" b="1" dirty="0">
                <a:solidFill>
                  <a:srgbClr val="C00000"/>
                </a:solidFill>
                <a:latin typeface="Cambria" panose="02040503050406030204" pitchFamily="18" charset="0"/>
                <a:ea typeface="Cambria" panose="02040503050406030204" pitchFamily="18" charset="0"/>
              </a:rPr>
              <a:t>test set of 10,000</a:t>
            </a:r>
            <a:r>
              <a:rPr lang="en-US" dirty="0">
                <a:latin typeface="Cambria" panose="02040503050406030204" pitchFamily="18" charset="0"/>
                <a:ea typeface="Cambria" panose="02040503050406030204" pitchFamily="18" charset="0"/>
              </a:rPr>
              <a:t> examples. It is a subset of a larger set available from NIST. The digits have been size-normalized and centered in a fixed-size image</a:t>
            </a:r>
            <a:r>
              <a:rPr lang="en-US" dirty="0" smtClean="0">
                <a:latin typeface="Cambria" panose="02040503050406030204" pitchFamily="18" charset="0"/>
                <a:ea typeface="Cambria" panose="02040503050406030204" pitchFamily="18" charset="0"/>
              </a:rPr>
              <a:t>.</a:t>
            </a:r>
          </a:p>
          <a:p>
            <a:pPr algn="just"/>
            <a:r>
              <a:rPr lang="en-US" dirty="0" smtClean="0">
                <a:latin typeface="Cambria" panose="02040503050406030204" pitchFamily="18" charset="0"/>
                <a:ea typeface="Cambria" panose="02040503050406030204" pitchFamily="18" charset="0"/>
              </a:rPr>
              <a:t>Each Image Size – 28 x 28</a:t>
            </a:r>
          </a:p>
          <a:p>
            <a:pPr algn="just"/>
            <a:r>
              <a:rPr lang="en-US" dirty="0" smtClean="0">
                <a:latin typeface="Cambria" panose="02040503050406030204" pitchFamily="18" charset="0"/>
                <a:ea typeface="Cambria" panose="02040503050406030204" pitchFamily="18" charset="0"/>
              </a:rPr>
              <a:t>Color Channel – 1 (Black and White)</a:t>
            </a:r>
            <a:endParaRPr lang="en-US" dirty="0">
              <a:latin typeface="Cambria" panose="02040503050406030204" pitchFamily="18" charset="0"/>
              <a:ea typeface="Cambria" panose="02040503050406030204" pitchFamily="18" charset="0"/>
            </a:endParaRPr>
          </a:p>
        </p:txBody>
      </p:sp>
      <p:pic>
        <p:nvPicPr>
          <p:cNvPr id="1026" name="Picture 2" descr="Image result for MNIST data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463" y="3366851"/>
            <a:ext cx="4176214" cy="3344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214650" y="4329443"/>
            <a:ext cx="5687278" cy="2381707"/>
          </a:xfrm>
          <a:prstGeom prst="rect">
            <a:avLst/>
          </a:prstGeom>
        </p:spPr>
      </p:pic>
    </p:spTree>
    <p:extLst>
      <p:ext uri="{BB962C8B-B14F-4D97-AF65-F5344CB8AC3E}">
        <p14:creationId xmlns:p14="http://schemas.microsoft.com/office/powerpoint/2010/main" val="22770279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705853" y="1540042"/>
          <a:ext cx="11053010" cy="5117431"/>
        </p:xfrm>
        <a:graphic>
          <a:graphicData uri="http://schemas.openxmlformats.org/drawingml/2006/table">
            <a:tbl>
              <a:tblPr firstRow="1" bandRow="1">
                <a:tableStyleId>{5C22544A-7EE6-4342-B048-85BDC9FD1C3A}</a:tableStyleId>
              </a:tblPr>
              <a:tblGrid>
                <a:gridCol w="5526505">
                  <a:extLst>
                    <a:ext uri="{9D8B030D-6E8A-4147-A177-3AD203B41FA5}">
                      <a16:colId xmlns:a16="http://schemas.microsoft.com/office/drawing/2014/main" val="2949270425"/>
                    </a:ext>
                  </a:extLst>
                </a:gridCol>
                <a:gridCol w="5526505">
                  <a:extLst>
                    <a:ext uri="{9D8B030D-6E8A-4147-A177-3AD203B41FA5}">
                      <a16:colId xmlns:a16="http://schemas.microsoft.com/office/drawing/2014/main" val="1775373832"/>
                    </a:ext>
                  </a:extLst>
                </a:gridCol>
              </a:tblGrid>
              <a:tr h="46250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7762439"/>
                  </a:ext>
                </a:extLst>
              </a:tr>
              <a:tr h="492383">
                <a:tc>
                  <a:txBody>
                    <a:bodyPr/>
                    <a:lstStyle/>
                    <a:p>
                      <a:pPr algn="ctr"/>
                      <a:r>
                        <a:rPr lang="en-US" sz="1800" b="1" kern="1200" dirty="0" smtClean="0">
                          <a:solidFill>
                            <a:schemeClr val="dk1"/>
                          </a:solidFill>
                          <a:effectLst/>
                          <a:latin typeface="Cambria" panose="02040503050406030204" pitchFamily="18" charset="0"/>
                          <a:ea typeface="+mn-ea"/>
                          <a:cs typeface="+mn-cs"/>
                        </a:rPr>
                        <a:t>Model Loss vs. Epoch in CPU</a:t>
                      </a:r>
                      <a:endParaRPr lang="en-US" b="1" dirty="0">
                        <a:latin typeface="Cambria" panose="02040503050406030204" pitchFamily="18" charset="0"/>
                      </a:endParaRPr>
                    </a:p>
                  </a:txBody>
                  <a:tcPr/>
                </a:tc>
                <a:tc>
                  <a:txBody>
                    <a:bodyPr/>
                    <a:lstStyle/>
                    <a:p>
                      <a:pPr algn="ctr"/>
                      <a:r>
                        <a:rPr lang="en-US" sz="1800" b="1" kern="1200" dirty="0" smtClean="0">
                          <a:solidFill>
                            <a:schemeClr val="dk1"/>
                          </a:solidFill>
                          <a:effectLst/>
                          <a:latin typeface="Cambria" panose="02040503050406030204" pitchFamily="18" charset="0"/>
                          <a:ea typeface="+mn-ea"/>
                          <a:cs typeface="+mn-cs"/>
                        </a:rPr>
                        <a:t>Model Accuracy vs. Epoch in CPU</a:t>
                      </a:r>
                      <a:endParaRPr lang="en-US" b="1" dirty="0">
                        <a:latin typeface="Cambria" panose="02040503050406030204" pitchFamily="18" charset="0"/>
                      </a:endParaRPr>
                    </a:p>
                  </a:txBody>
                  <a:tcPr/>
                </a:tc>
                <a:extLst>
                  <a:ext uri="{0D108BD9-81ED-4DB2-BD59-A6C34878D82A}">
                    <a16:rowId xmlns:a16="http://schemas.microsoft.com/office/drawing/2014/main" val="1834807364"/>
                  </a:ext>
                </a:extLst>
              </a:tr>
            </a:tbl>
          </a:graphicData>
        </a:graphic>
      </p:graphicFrame>
      <p:pic>
        <p:nvPicPr>
          <p:cNvPr id="10" name="image9.png"/>
          <p:cNvPicPr/>
          <p:nvPr/>
        </p:nvPicPr>
        <p:blipFill>
          <a:blip r:embed="rId2"/>
          <a:srcRect/>
          <a:stretch>
            <a:fillRect/>
          </a:stretch>
        </p:blipFill>
        <p:spPr>
          <a:xfrm>
            <a:off x="838200" y="1648410"/>
            <a:ext cx="5336175" cy="4447590"/>
          </a:xfrm>
          <a:prstGeom prst="rect">
            <a:avLst/>
          </a:prstGeom>
          <a:ln/>
        </p:spPr>
      </p:pic>
      <p:pic>
        <p:nvPicPr>
          <p:cNvPr id="11" name="image7.png"/>
          <p:cNvPicPr/>
          <p:nvPr/>
        </p:nvPicPr>
        <p:blipFill>
          <a:blip r:embed="rId3"/>
          <a:srcRect/>
          <a:stretch>
            <a:fillRect/>
          </a:stretch>
        </p:blipFill>
        <p:spPr>
          <a:xfrm>
            <a:off x="6306722" y="1648410"/>
            <a:ext cx="5179425" cy="4447590"/>
          </a:xfrm>
          <a:prstGeom prst="rect">
            <a:avLst/>
          </a:prstGeom>
          <a:ln/>
        </p:spPr>
      </p:pic>
      <p:sp>
        <p:nvSpPr>
          <p:cNvPr id="8" name="Title 7"/>
          <p:cNvSpPr>
            <a:spLocks noGrp="1"/>
          </p:cNvSpPr>
          <p:nvPr>
            <p:ph type="title"/>
          </p:nvPr>
        </p:nvSpPr>
        <p:spPr/>
        <p:txBody>
          <a:bodyPr>
            <a:normAutofit/>
          </a:bodyPr>
          <a:lstStyle/>
          <a:p>
            <a:r>
              <a:rPr lang="en-US" sz="4000" dirty="0" smtClean="0">
                <a:latin typeface="Cambria" panose="02040503050406030204" pitchFamily="18" charset="0"/>
              </a:rPr>
              <a:t>Results in CPU of CNN Model</a:t>
            </a:r>
            <a:endParaRPr lang="en-US" sz="4000" dirty="0">
              <a:latin typeface="Cambria" panose="02040503050406030204" pitchFamily="18" charset="0"/>
            </a:endParaRPr>
          </a:p>
        </p:txBody>
      </p:sp>
    </p:spTree>
    <p:extLst>
      <p:ext uri="{BB962C8B-B14F-4D97-AF65-F5344CB8AC3E}">
        <p14:creationId xmlns:p14="http://schemas.microsoft.com/office/powerpoint/2010/main" val="21896335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705853" y="1540042"/>
          <a:ext cx="11053010" cy="5117431"/>
        </p:xfrm>
        <a:graphic>
          <a:graphicData uri="http://schemas.openxmlformats.org/drawingml/2006/table">
            <a:tbl>
              <a:tblPr firstRow="1" bandRow="1">
                <a:tableStyleId>{5C22544A-7EE6-4342-B048-85BDC9FD1C3A}</a:tableStyleId>
              </a:tblPr>
              <a:tblGrid>
                <a:gridCol w="5526505">
                  <a:extLst>
                    <a:ext uri="{9D8B030D-6E8A-4147-A177-3AD203B41FA5}">
                      <a16:colId xmlns:a16="http://schemas.microsoft.com/office/drawing/2014/main" val="2949270425"/>
                    </a:ext>
                  </a:extLst>
                </a:gridCol>
                <a:gridCol w="5526505">
                  <a:extLst>
                    <a:ext uri="{9D8B030D-6E8A-4147-A177-3AD203B41FA5}">
                      <a16:colId xmlns:a16="http://schemas.microsoft.com/office/drawing/2014/main" val="1775373832"/>
                    </a:ext>
                  </a:extLst>
                </a:gridCol>
              </a:tblGrid>
              <a:tr h="4625048">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67762439"/>
                  </a:ext>
                </a:extLst>
              </a:tr>
              <a:tr h="492383">
                <a:tc>
                  <a:txBody>
                    <a:bodyPr/>
                    <a:lstStyle/>
                    <a:p>
                      <a:pPr algn="ctr"/>
                      <a:r>
                        <a:rPr lang="en-US" sz="1800" b="1" kern="1200" dirty="0" smtClean="0">
                          <a:solidFill>
                            <a:schemeClr val="dk1"/>
                          </a:solidFill>
                          <a:effectLst/>
                          <a:latin typeface="Cambria" panose="02040503050406030204" pitchFamily="18" charset="0"/>
                          <a:ea typeface="+mn-ea"/>
                          <a:cs typeface="+mn-cs"/>
                        </a:rPr>
                        <a:t>Model Loss vs. Epoch in GPU</a:t>
                      </a:r>
                      <a:endParaRPr lang="en-US" b="1" dirty="0">
                        <a:latin typeface="Cambria" panose="02040503050406030204" pitchFamily="18" charset="0"/>
                      </a:endParaRPr>
                    </a:p>
                  </a:txBody>
                  <a:tcPr/>
                </a:tc>
                <a:tc>
                  <a:txBody>
                    <a:bodyPr/>
                    <a:lstStyle/>
                    <a:p>
                      <a:pPr algn="ctr"/>
                      <a:r>
                        <a:rPr lang="en-US" sz="1800" b="1" kern="1200" dirty="0" smtClean="0">
                          <a:solidFill>
                            <a:schemeClr val="dk1"/>
                          </a:solidFill>
                          <a:effectLst/>
                          <a:latin typeface="Cambria" panose="02040503050406030204" pitchFamily="18" charset="0"/>
                          <a:ea typeface="+mn-ea"/>
                          <a:cs typeface="+mn-cs"/>
                        </a:rPr>
                        <a:t>Model Accuracy vs. Epoch in GPU</a:t>
                      </a:r>
                      <a:endParaRPr lang="en-US" b="1" dirty="0">
                        <a:latin typeface="Cambria" panose="02040503050406030204" pitchFamily="18" charset="0"/>
                      </a:endParaRPr>
                    </a:p>
                  </a:txBody>
                  <a:tcPr/>
                </a:tc>
                <a:extLst>
                  <a:ext uri="{0D108BD9-81ED-4DB2-BD59-A6C34878D82A}">
                    <a16:rowId xmlns:a16="http://schemas.microsoft.com/office/drawing/2014/main" val="1834807364"/>
                  </a:ext>
                </a:extLst>
              </a:tr>
            </a:tbl>
          </a:graphicData>
        </a:graphic>
      </p:graphicFrame>
      <p:sp>
        <p:nvSpPr>
          <p:cNvPr id="8" name="Title 7"/>
          <p:cNvSpPr>
            <a:spLocks noGrp="1"/>
          </p:cNvSpPr>
          <p:nvPr>
            <p:ph type="title"/>
          </p:nvPr>
        </p:nvSpPr>
        <p:spPr/>
        <p:txBody>
          <a:bodyPr>
            <a:normAutofit/>
          </a:bodyPr>
          <a:lstStyle/>
          <a:p>
            <a:r>
              <a:rPr lang="en-US" sz="4000" dirty="0" smtClean="0">
                <a:latin typeface="Cambria" panose="02040503050406030204" pitchFamily="18" charset="0"/>
              </a:rPr>
              <a:t>Results in GPU of CNN Model</a:t>
            </a:r>
            <a:endParaRPr lang="en-US" sz="4000" dirty="0">
              <a:latin typeface="Cambria" panose="02040503050406030204" pitchFamily="18" charset="0"/>
            </a:endParaRPr>
          </a:p>
        </p:txBody>
      </p:sp>
      <p:pic>
        <p:nvPicPr>
          <p:cNvPr id="6" name="image4.png"/>
          <p:cNvPicPr/>
          <p:nvPr/>
        </p:nvPicPr>
        <p:blipFill>
          <a:blip r:embed="rId2"/>
          <a:srcRect/>
          <a:stretch>
            <a:fillRect/>
          </a:stretch>
        </p:blipFill>
        <p:spPr>
          <a:xfrm>
            <a:off x="838200" y="1658604"/>
            <a:ext cx="5276017" cy="4437396"/>
          </a:xfrm>
          <a:prstGeom prst="rect">
            <a:avLst/>
          </a:prstGeom>
          <a:ln/>
        </p:spPr>
      </p:pic>
      <p:pic>
        <p:nvPicPr>
          <p:cNvPr id="9" name="image8.png"/>
          <p:cNvPicPr/>
          <p:nvPr/>
        </p:nvPicPr>
        <p:blipFill>
          <a:blip r:embed="rId3"/>
          <a:srcRect/>
          <a:stretch>
            <a:fillRect/>
          </a:stretch>
        </p:blipFill>
        <p:spPr>
          <a:xfrm>
            <a:off x="6358859" y="1658604"/>
            <a:ext cx="5271667" cy="4437396"/>
          </a:xfrm>
          <a:prstGeom prst="rect">
            <a:avLst/>
          </a:prstGeom>
          <a:ln/>
        </p:spPr>
      </p:pic>
    </p:spTree>
    <p:extLst>
      <p:ext uri="{BB962C8B-B14F-4D97-AF65-F5344CB8AC3E}">
        <p14:creationId xmlns:p14="http://schemas.microsoft.com/office/powerpoint/2010/main" val="13382314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4704"/>
            <a:ext cx="10515600" cy="1325563"/>
          </a:xfrm>
        </p:spPr>
        <p:txBody>
          <a:bodyPr>
            <a:normAutofit/>
          </a:bodyPr>
          <a:lstStyle/>
          <a:p>
            <a:r>
              <a:rPr lang="en-US" sz="4000" dirty="0" smtClean="0">
                <a:latin typeface="Cambria" panose="02040503050406030204" pitchFamily="18" charset="0"/>
              </a:rPr>
              <a:t>Comparison </a:t>
            </a:r>
            <a:r>
              <a:rPr lang="en-US" sz="4000" dirty="0">
                <a:latin typeface="Cambria" panose="02040503050406030204" pitchFamily="18" charset="0"/>
              </a:rPr>
              <a:t>of training time </a:t>
            </a:r>
            <a:r>
              <a:rPr lang="en-US" sz="4000" dirty="0" smtClean="0">
                <a:latin typeface="Cambria" panose="02040503050406030204" pitchFamily="18" charset="0"/>
              </a:rPr>
              <a:t>CNN </a:t>
            </a:r>
            <a:r>
              <a:rPr lang="en-US" sz="4000" dirty="0">
                <a:latin typeface="Cambria" panose="02040503050406030204" pitchFamily="18" charset="0"/>
              </a:rPr>
              <a:t>model in CPU and GPU</a:t>
            </a:r>
          </a:p>
        </p:txBody>
      </p:sp>
      <p:graphicFrame>
        <p:nvGraphicFramePr>
          <p:cNvPr id="4" name="Chart 3"/>
          <p:cNvGraphicFramePr/>
          <p:nvPr/>
        </p:nvGraphicFramePr>
        <p:xfrm>
          <a:off x="1509963" y="1690688"/>
          <a:ext cx="9172074" cy="48768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102654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1346"/>
            <a:ext cx="10515600" cy="581173"/>
          </a:xfrm>
        </p:spPr>
        <p:txBody>
          <a:bodyPr>
            <a:normAutofit fontScale="90000"/>
          </a:bodyPr>
          <a:lstStyle/>
          <a:p>
            <a:r>
              <a:rPr lang="en-US" sz="3600" dirty="0" smtClean="0">
                <a:latin typeface="Cambria" panose="02040503050406030204" pitchFamily="18" charset="0"/>
              </a:rPr>
              <a:t>ML/DL Conferences/Journals</a:t>
            </a:r>
            <a:endParaRPr lang="en-US" sz="3600" dirty="0">
              <a:latin typeface="Cambria" panose="02040503050406030204" pitchFamily="18" charset="0"/>
            </a:endParaRPr>
          </a:p>
        </p:txBody>
      </p:sp>
      <p:sp>
        <p:nvSpPr>
          <p:cNvPr id="3" name="Content Placeholder 2"/>
          <p:cNvSpPr>
            <a:spLocks noGrp="1"/>
          </p:cNvSpPr>
          <p:nvPr>
            <p:ph idx="1"/>
          </p:nvPr>
        </p:nvSpPr>
        <p:spPr>
          <a:xfrm>
            <a:off x="838200" y="1036436"/>
            <a:ext cx="10515600" cy="5821564"/>
          </a:xfrm>
        </p:spPr>
        <p:txBody>
          <a:bodyPr>
            <a:normAutofit fontScale="62500" lnSpcReduction="20000"/>
          </a:bodyPr>
          <a:lstStyle/>
          <a:p>
            <a:r>
              <a:rPr lang="en-US" b="1" dirty="0">
                <a:latin typeface="Cambria" panose="02040503050406030204" pitchFamily="18" charset="0"/>
                <a:ea typeface="Cambria" panose="02040503050406030204" pitchFamily="18" charset="0"/>
              </a:rPr>
              <a:t>CVPR</a:t>
            </a:r>
            <a:r>
              <a:rPr lang="en-US" dirty="0">
                <a:latin typeface="Cambria" panose="02040503050406030204" pitchFamily="18" charset="0"/>
                <a:ea typeface="Cambria" panose="02040503050406030204" pitchFamily="18" charset="0"/>
              </a:rPr>
              <a:t> - Conference on Computer Vision and Pattern </a:t>
            </a:r>
            <a:r>
              <a:rPr lang="en-US" dirty="0" smtClean="0">
                <a:latin typeface="Cambria" panose="02040503050406030204" pitchFamily="18" charset="0"/>
                <a:ea typeface="Cambria" panose="02040503050406030204" pitchFamily="18" charset="0"/>
              </a:rPr>
              <a:t>Recognition</a:t>
            </a:r>
          </a:p>
          <a:p>
            <a:r>
              <a:rPr lang="en-US" b="1" dirty="0" smtClean="0">
                <a:latin typeface="Cambria" panose="02040503050406030204" pitchFamily="18" charset="0"/>
                <a:ea typeface="Cambria" panose="02040503050406030204" pitchFamily="18" charset="0"/>
              </a:rPr>
              <a:t>NIPS</a:t>
            </a:r>
            <a:r>
              <a:rPr lang="en-US" dirty="0" smtClean="0">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Neural Information processing </a:t>
            </a:r>
            <a:r>
              <a:rPr lang="en-US" dirty="0" smtClean="0">
                <a:latin typeface="Cambria" panose="02040503050406030204" pitchFamily="18" charset="0"/>
                <a:ea typeface="Cambria" panose="02040503050406030204" pitchFamily="18" charset="0"/>
              </a:rPr>
              <a:t>systems</a:t>
            </a:r>
          </a:p>
          <a:p>
            <a:r>
              <a:rPr lang="en-US" b="1" dirty="0" smtClean="0">
                <a:latin typeface="Cambria" panose="02040503050406030204" pitchFamily="18" charset="0"/>
                <a:ea typeface="Cambria" panose="02040503050406030204" pitchFamily="18" charset="0"/>
              </a:rPr>
              <a:t>ICML</a:t>
            </a:r>
            <a:r>
              <a:rPr lang="en-US" dirty="0" smtClean="0">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International conference on machine learning</a:t>
            </a:r>
            <a:endParaRPr lang="en-US"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ECCV</a:t>
            </a: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 European Conference on Computer Vision</a:t>
            </a:r>
            <a:endParaRPr lang="en-US"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ICCV</a:t>
            </a:r>
            <a:r>
              <a:rPr lang="en-US" dirty="0" smtClean="0">
                <a:latin typeface="Cambria" panose="02040503050406030204" pitchFamily="18" charset="0"/>
                <a:ea typeface="Cambria" panose="02040503050406030204" pitchFamily="18" charset="0"/>
              </a:rPr>
              <a:t> - </a:t>
            </a:r>
            <a:r>
              <a:rPr lang="en-US" dirty="0">
                <a:latin typeface="Cambria" panose="02040503050406030204" pitchFamily="18" charset="0"/>
                <a:ea typeface="Cambria" panose="02040503050406030204" pitchFamily="18" charset="0"/>
              </a:rPr>
              <a:t>International Conference on Computer </a:t>
            </a:r>
            <a:r>
              <a:rPr lang="en-US" dirty="0" smtClean="0">
                <a:latin typeface="Cambria" panose="02040503050406030204" pitchFamily="18" charset="0"/>
                <a:ea typeface="Cambria" panose="02040503050406030204" pitchFamily="18" charset="0"/>
              </a:rPr>
              <a:t>Vision</a:t>
            </a:r>
          </a:p>
          <a:p>
            <a:r>
              <a:rPr lang="en-US" b="1" dirty="0" smtClean="0">
                <a:latin typeface="Cambria" panose="02040503050406030204" pitchFamily="18" charset="0"/>
                <a:ea typeface="Cambria" panose="02040503050406030204" pitchFamily="18" charset="0"/>
              </a:rPr>
              <a:t>ECML</a:t>
            </a:r>
            <a:r>
              <a:rPr lang="en-US" dirty="0" smtClean="0">
                <a:latin typeface="Cambria" panose="02040503050406030204" pitchFamily="18" charset="0"/>
                <a:ea typeface="Cambria" panose="02040503050406030204" pitchFamily="18" charset="0"/>
              </a:rPr>
              <a:t> - </a:t>
            </a:r>
            <a:r>
              <a:rPr lang="tr-TR" dirty="0">
                <a:latin typeface="Cambria" panose="02040503050406030204" pitchFamily="18" charset="0"/>
                <a:ea typeface="Cambria" panose="02040503050406030204" pitchFamily="18" charset="0"/>
              </a:rPr>
              <a:t>European Conference on Machine Learning </a:t>
            </a:r>
            <a:endParaRPr lang="en-US" dirty="0" smtClean="0">
              <a:latin typeface="Cambria" panose="02040503050406030204" pitchFamily="18" charset="0"/>
              <a:ea typeface="Cambria" panose="02040503050406030204" pitchFamily="18" charset="0"/>
            </a:endParaRPr>
          </a:p>
          <a:p>
            <a:r>
              <a:rPr lang="tr-TR" b="1" dirty="0" smtClean="0">
                <a:latin typeface="Cambria" panose="02040503050406030204" pitchFamily="18" charset="0"/>
                <a:ea typeface="Cambria" panose="02040503050406030204" pitchFamily="18" charset="0"/>
              </a:rPr>
              <a:t>IJCAI</a:t>
            </a:r>
            <a:r>
              <a:rPr lang="en-US" dirty="0" smtClean="0">
                <a:latin typeface="Cambria" panose="02040503050406030204" pitchFamily="18" charset="0"/>
                <a:ea typeface="Cambria" panose="02040503050406030204" pitchFamily="18" charset="0"/>
              </a:rPr>
              <a:t> - </a:t>
            </a:r>
            <a:r>
              <a:rPr lang="tr-TR" dirty="0">
                <a:latin typeface="Cambria" panose="02040503050406030204" pitchFamily="18" charset="0"/>
                <a:ea typeface="Cambria" panose="02040503050406030204" pitchFamily="18" charset="0"/>
              </a:rPr>
              <a:t>International Joint Conference on Artificial Intelligence </a:t>
            </a:r>
            <a:endParaRPr lang="en-US" dirty="0" smtClean="0">
              <a:latin typeface="Cambria" panose="02040503050406030204" pitchFamily="18" charset="0"/>
              <a:ea typeface="Cambria" panose="02040503050406030204" pitchFamily="18" charset="0"/>
            </a:endParaRPr>
          </a:p>
          <a:p>
            <a:r>
              <a:rPr lang="en-US" b="1" dirty="0" smtClean="0">
                <a:latin typeface="Cambria" panose="02040503050406030204" pitchFamily="18" charset="0"/>
                <a:ea typeface="Cambria" panose="02040503050406030204" pitchFamily="18" charset="0"/>
              </a:rPr>
              <a:t>JML</a:t>
            </a:r>
            <a:r>
              <a:rPr lang="en-US" dirty="0" smtClean="0">
                <a:latin typeface="Cambria" panose="02040503050406030204" pitchFamily="18" charset="0"/>
                <a:ea typeface="Cambria" panose="02040503050406030204" pitchFamily="18" charset="0"/>
              </a:rPr>
              <a:t> - </a:t>
            </a:r>
            <a:r>
              <a:rPr lang="tr-TR" dirty="0" smtClean="0">
                <a:latin typeface="Cambria" panose="02040503050406030204" pitchFamily="18" charset="0"/>
                <a:ea typeface="Cambria" panose="02040503050406030204" pitchFamily="18" charset="0"/>
              </a:rPr>
              <a:t>Journal </a:t>
            </a:r>
            <a:r>
              <a:rPr lang="tr-TR" dirty="0">
                <a:latin typeface="Cambria" panose="02040503050406030204" pitchFamily="18" charset="0"/>
                <a:ea typeface="Cambria" panose="02040503050406030204" pitchFamily="18" charset="0"/>
              </a:rPr>
              <a:t>of Machine </a:t>
            </a:r>
            <a:r>
              <a:rPr lang="tr-TR" dirty="0" smtClean="0">
                <a:latin typeface="Cambria" panose="02040503050406030204" pitchFamily="18" charset="0"/>
                <a:ea typeface="Cambria" panose="02040503050406030204" pitchFamily="18" charset="0"/>
              </a:rPr>
              <a:t>Learning</a:t>
            </a:r>
            <a:endParaRPr lang="en-US" dirty="0" smtClean="0">
              <a:latin typeface="Cambria" panose="02040503050406030204" pitchFamily="18" charset="0"/>
              <a:ea typeface="Cambria" panose="02040503050406030204" pitchFamily="18" charset="0"/>
            </a:endParaRPr>
          </a:p>
          <a:p>
            <a:r>
              <a:rPr lang="tr-TR" dirty="0">
                <a:latin typeface="Cambria" panose="02040503050406030204" pitchFamily="18" charset="0"/>
                <a:ea typeface="Cambria" panose="02040503050406030204" pitchFamily="18" charset="0"/>
              </a:rPr>
              <a:t>IEEE Transactions on Neural Networks</a:t>
            </a:r>
          </a:p>
          <a:p>
            <a:r>
              <a:rPr lang="tr-TR" dirty="0">
                <a:latin typeface="Cambria" panose="02040503050406030204" pitchFamily="18" charset="0"/>
                <a:ea typeface="Cambria" panose="02040503050406030204" pitchFamily="18" charset="0"/>
              </a:rPr>
              <a:t>IEEE Transactions on Pattern Analysis and Machine </a:t>
            </a:r>
            <a:r>
              <a:rPr lang="tr-TR" dirty="0" smtClean="0">
                <a:latin typeface="Cambria" panose="02040503050406030204" pitchFamily="18" charset="0"/>
                <a:ea typeface="Cambria" panose="02040503050406030204" pitchFamily="18" charset="0"/>
              </a:rPr>
              <a:t>Intelligence</a:t>
            </a:r>
            <a:r>
              <a:rPr lang="en-US" dirty="0">
                <a:latin typeface="Cambria" panose="02040503050406030204" pitchFamily="18" charset="0"/>
                <a:ea typeface="Cambria" panose="02040503050406030204" pitchFamily="18" charset="0"/>
              </a:rPr>
              <a:t>	</a:t>
            </a:r>
          </a:p>
          <a:p>
            <a:r>
              <a:rPr lang="en-US" dirty="0">
                <a:latin typeface="Cambria" panose="02040503050406030204" pitchFamily="18" charset="0"/>
                <a:ea typeface="Cambria" panose="02040503050406030204" pitchFamily="18" charset="0"/>
              </a:rPr>
              <a:t>Neural </a:t>
            </a:r>
            <a:r>
              <a:rPr lang="en-US" dirty="0" smtClean="0">
                <a:latin typeface="Cambria" panose="02040503050406030204" pitchFamily="18" charset="0"/>
                <a:ea typeface="Cambria" panose="02040503050406030204" pitchFamily="18" charset="0"/>
              </a:rPr>
              <a:t>Networks</a:t>
            </a:r>
          </a:p>
          <a:p>
            <a:r>
              <a:rPr lang="en-US" dirty="0" smtClean="0">
                <a:latin typeface="Cambria" panose="02040503050406030204" pitchFamily="18" charset="0"/>
                <a:ea typeface="Cambria" panose="02040503050406030204" pitchFamily="18" charset="0"/>
              </a:rPr>
              <a:t>Artificial Intelligence</a:t>
            </a:r>
          </a:p>
          <a:p>
            <a:r>
              <a:rPr lang="en-US" dirty="0" smtClean="0">
                <a:latin typeface="Cambria" panose="02040503050406030204" pitchFamily="18" charset="0"/>
                <a:ea typeface="Cambria" panose="02040503050406030204" pitchFamily="18" charset="0"/>
              </a:rPr>
              <a:t>Pattern </a:t>
            </a:r>
            <a:r>
              <a:rPr lang="en-US" dirty="0">
                <a:latin typeface="Cambria" panose="02040503050406030204" pitchFamily="18" charset="0"/>
                <a:ea typeface="Cambria" panose="02040503050406030204" pitchFamily="18" charset="0"/>
              </a:rPr>
              <a:t>Recognition	</a:t>
            </a:r>
          </a:p>
          <a:p>
            <a:r>
              <a:rPr lang="en-US" dirty="0">
                <a:latin typeface="Cambria" panose="02040503050406030204" pitchFamily="18" charset="0"/>
                <a:ea typeface="Cambria" panose="02040503050406030204" pitchFamily="18" charset="0"/>
              </a:rPr>
              <a:t>Expert Systems with </a:t>
            </a:r>
            <a:r>
              <a:rPr lang="en-US" dirty="0" smtClean="0">
                <a:latin typeface="Cambria" panose="02040503050406030204" pitchFamily="18" charset="0"/>
                <a:ea typeface="Cambria" panose="02040503050406030204" pitchFamily="18" charset="0"/>
              </a:rPr>
              <a:t>Applications</a:t>
            </a:r>
          </a:p>
          <a:p>
            <a:r>
              <a:rPr lang="en-US" dirty="0" smtClean="0">
                <a:latin typeface="Cambria" panose="02040503050406030204" pitchFamily="18" charset="0"/>
                <a:ea typeface="Cambria" panose="02040503050406030204" pitchFamily="18" charset="0"/>
              </a:rPr>
              <a:t>IEEE </a:t>
            </a:r>
            <a:r>
              <a:rPr lang="en-US" dirty="0">
                <a:latin typeface="Cambria" panose="02040503050406030204" pitchFamily="18" charset="0"/>
                <a:ea typeface="Cambria" panose="02040503050406030204" pitchFamily="18" charset="0"/>
              </a:rPr>
              <a:t>Transactions on Knowledge and Data </a:t>
            </a:r>
            <a:r>
              <a:rPr lang="en-US" dirty="0" smtClean="0">
                <a:latin typeface="Cambria" panose="02040503050406030204" pitchFamily="18" charset="0"/>
                <a:ea typeface="Cambria" panose="02040503050406030204" pitchFamily="18" charset="0"/>
              </a:rPr>
              <a:t>Engineering</a:t>
            </a:r>
          </a:p>
          <a:p>
            <a:r>
              <a:rPr lang="en-US" dirty="0" smtClean="0">
                <a:latin typeface="Cambria" panose="02040503050406030204" pitchFamily="18" charset="0"/>
                <a:ea typeface="Cambria" panose="02040503050406030204" pitchFamily="18" charset="0"/>
              </a:rPr>
              <a:t>Neural </a:t>
            </a:r>
            <a:r>
              <a:rPr lang="en-US" dirty="0">
                <a:latin typeface="Cambria" panose="02040503050406030204" pitchFamily="18" charset="0"/>
                <a:ea typeface="Cambria" panose="02040503050406030204" pitchFamily="18" charset="0"/>
              </a:rPr>
              <a:t>Computing and </a:t>
            </a:r>
            <a:r>
              <a:rPr lang="en-US" dirty="0" smtClean="0">
                <a:latin typeface="Cambria" panose="02040503050406030204" pitchFamily="18" charset="0"/>
                <a:ea typeface="Cambria" panose="02040503050406030204" pitchFamily="18" charset="0"/>
              </a:rPr>
              <a:t>Applications</a:t>
            </a:r>
          </a:p>
          <a:p>
            <a:r>
              <a:rPr lang="en-US" dirty="0" smtClean="0">
                <a:latin typeface="Cambria" panose="02040503050406030204" pitchFamily="18" charset="0"/>
                <a:ea typeface="Cambria" panose="02040503050406030204" pitchFamily="18" charset="0"/>
              </a:rPr>
              <a:t>IEEE </a:t>
            </a:r>
            <a:r>
              <a:rPr lang="en-US" dirty="0">
                <a:latin typeface="Cambria" panose="02040503050406030204" pitchFamily="18" charset="0"/>
                <a:ea typeface="Cambria" panose="02040503050406030204" pitchFamily="18" charset="0"/>
              </a:rPr>
              <a:t>Transactions on Audio, Speech and Language </a:t>
            </a:r>
            <a:r>
              <a:rPr lang="en-US" dirty="0" smtClean="0">
                <a:latin typeface="Cambria" panose="02040503050406030204" pitchFamily="18" charset="0"/>
                <a:ea typeface="Cambria" panose="02040503050406030204" pitchFamily="18" charset="0"/>
              </a:rPr>
              <a:t>Processing</a:t>
            </a:r>
          </a:p>
          <a:p>
            <a:r>
              <a:rPr lang="en-US" dirty="0" smtClean="0">
                <a:latin typeface="Cambria" panose="02040503050406030204" pitchFamily="18" charset="0"/>
                <a:ea typeface="Cambria" panose="02040503050406030204" pitchFamily="18" charset="0"/>
              </a:rPr>
              <a:t>International </a:t>
            </a:r>
            <a:r>
              <a:rPr lang="en-US" dirty="0">
                <a:latin typeface="Cambria" panose="02040503050406030204" pitchFamily="18" charset="0"/>
                <a:ea typeface="Cambria" panose="02040503050406030204" pitchFamily="18" charset="0"/>
              </a:rPr>
              <a:t>Journal of Neural </a:t>
            </a:r>
            <a:r>
              <a:rPr lang="en-US" dirty="0" smtClean="0">
                <a:latin typeface="Cambria" panose="02040503050406030204" pitchFamily="18" charset="0"/>
                <a:ea typeface="Cambria" panose="02040503050406030204" pitchFamily="18" charset="0"/>
              </a:rPr>
              <a:t>Systems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22626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latin typeface="Cambria" panose="02040503050406030204" pitchFamily="18" charset="0"/>
              </a:rPr>
              <a:t>Challenges </a:t>
            </a:r>
            <a:r>
              <a:rPr lang="en-US" dirty="0" smtClean="0">
                <a:latin typeface="Cambria" panose="02040503050406030204" pitchFamily="18" charset="0"/>
              </a:rPr>
              <a:t>with Deep Learning</a:t>
            </a:r>
            <a:endParaRPr lang="en-US" dirty="0">
              <a:latin typeface="Cambria" panose="02040503050406030204" pitchFamily="18" charset="0"/>
            </a:endParaRPr>
          </a:p>
        </p:txBody>
      </p:sp>
      <p:sp>
        <p:nvSpPr>
          <p:cNvPr id="3" name="Content Placeholder 2"/>
          <p:cNvSpPr>
            <a:spLocks noGrp="1"/>
          </p:cNvSpPr>
          <p:nvPr>
            <p:ph idx="1"/>
          </p:nvPr>
        </p:nvSpPr>
        <p:spPr/>
        <p:txBody>
          <a:bodyPr>
            <a:normAutofit fontScale="92500" lnSpcReduction="10000"/>
          </a:bodyPr>
          <a:lstStyle/>
          <a:p>
            <a:pPr lvl="0">
              <a:lnSpc>
                <a:spcPct val="150000"/>
              </a:lnSpc>
            </a:pPr>
            <a:r>
              <a:rPr lang="en-IN" sz="3600" dirty="0">
                <a:latin typeface="Cambria" panose="02040503050406030204" pitchFamily="18" charset="0"/>
              </a:rPr>
              <a:t>Handling a large amount of data</a:t>
            </a:r>
            <a:endParaRPr lang="en-US" sz="3600" dirty="0">
              <a:latin typeface="Cambria" panose="02040503050406030204" pitchFamily="18" charset="0"/>
            </a:endParaRPr>
          </a:p>
          <a:p>
            <a:pPr lvl="0">
              <a:lnSpc>
                <a:spcPct val="150000"/>
              </a:lnSpc>
            </a:pPr>
            <a:r>
              <a:rPr lang="en-IN" sz="3600" dirty="0">
                <a:latin typeface="Cambria" panose="02040503050406030204" pitchFamily="18" charset="0"/>
              </a:rPr>
              <a:t>Avoid over fitting problem </a:t>
            </a:r>
            <a:endParaRPr lang="en-US" sz="3600" dirty="0" smtClean="0">
              <a:latin typeface="Cambria" panose="02040503050406030204" pitchFamily="18" charset="0"/>
            </a:endParaRPr>
          </a:p>
          <a:p>
            <a:pPr lvl="0">
              <a:lnSpc>
                <a:spcPct val="150000"/>
              </a:lnSpc>
            </a:pPr>
            <a:r>
              <a:rPr lang="en-IN" sz="3600" dirty="0">
                <a:latin typeface="Cambria" panose="02040503050406030204" pitchFamily="18" charset="0"/>
              </a:rPr>
              <a:t>Hyper parameters Optimization</a:t>
            </a:r>
            <a:endParaRPr lang="en-US" sz="3600" dirty="0">
              <a:latin typeface="Cambria" panose="02040503050406030204" pitchFamily="18" charset="0"/>
            </a:endParaRPr>
          </a:p>
          <a:p>
            <a:pPr lvl="0">
              <a:lnSpc>
                <a:spcPct val="150000"/>
              </a:lnSpc>
            </a:pPr>
            <a:r>
              <a:rPr lang="en-IN" sz="3600" dirty="0">
                <a:latin typeface="Cambria" panose="02040503050406030204" pitchFamily="18" charset="0"/>
              </a:rPr>
              <a:t>Requires high-performance </a:t>
            </a:r>
            <a:r>
              <a:rPr lang="en-IN" sz="3600" dirty="0" smtClean="0">
                <a:latin typeface="Cambria" panose="02040503050406030204" pitchFamily="18" charset="0"/>
              </a:rPr>
              <a:t>hardware</a:t>
            </a:r>
          </a:p>
          <a:p>
            <a:pPr>
              <a:lnSpc>
                <a:spcPct val="150000"/>
              </a:lnSpc>
            </a:pPr>
            <a:r>
              <a:rPr lang="en-US" sz="3600" dirty="0">
                <a:latin typeface="Cambria" panose="02040503050406030204" pitchFamily="18" charset="0"/>
              </a:rPr>
              <a:t>Rapid and Optimized deployment</a:t>
            </a:r>
          </a:p>
          <a:p>
            <a:endParaRPr lang="en-US" dirty="0"/>
          </a:p>
        </p:txBody>
      </p:sp>
    </p:spTree>
    <p:extLst>
      <p:ext uri="{BB962C8B-B14F-4D97-AF65-F5344CB8AC3E}">
        <p14:creationId xmlns:p14="http://schemas.microsoft.com/office/powerpoint/2010/main" val="25863097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Research issues in Deep Learning</a:t>
            </a:r>
            <a:endParaRPr lang="en-US" dirty="0">
              <a:latin typeface="Cambria" panose="02040503050406030204" pitchFamily="18" charset="0"/>
            </a:endParaRPr>
          </a:p>
        </p:txBody>
      </p:sp>
      <p:sp>
        <p:nvSpPr>
          <p:cNvPr id="3" name="Content Placeholder 2"/>
          <p:cNvSpPr>
            <a:spLocks noGrp="1"/>
          </p:cNvSpPr>
          <p:nvPr>
            <p:ph idx="1"/>
          </p:nvPr>
        </p:nvSpPr>
        <p:spPr>
          <a:xfrm>
            <a:off x="838200" y="1690688"/>
            <a:ext cx="10515600" cy="4486275"/>
          </a:xfrm>
        </p:spPr>
        <p:txBody>
          <a:bodyPr>
            <a:normAutofit fontScale="85000" lnSpcReduction="20000"/>
          </a:bodyPr>
          <a:lstStyle/>
          <a:p>
            <a:pPr>
              <a:lnSpc>
                <a:spcPct val="100000"/>
              </a:lnSpc>
            </a:pPr>
            <a:r>
              <a:rPr lang="en-US" dirty="0" smtClean="0">
                <a:latin typeface="Cambria" panose="02040503050406030204" pitchFamily="18" charset="0"/>
              </a:rPr>
              <a:t>Huge amount of data</a:t>
            </a:r>
          </a:p>
          <a:p>
            <a:pPr lvl="1">
              <a:lnSpc>
                <a:spcPct val="100000"/>
              </a:lnSpc>
            </a:pPr>
            <a:r>
              <a:rPr lang="en-US" dirty="0" err="1" smtClean="0">
                <a:latin typeface="Cambria" panose="02040503050406030204" pitchFamily="18" charset="0"/>
              </a:rPr>
              <a:t>Overfitting</a:t>
            </a:r>
            <a:r>
              <a:rPr lang="en-US" dirty="0" smtClean="0">
                <a:latin typeface="Cambria" panose="02040503050406030204" pitchFamily="18" charset="0"/>
              </a:rPr>
              <a:t> in Neural Networks</a:t>
            </a:r>
          </a:p>
          <a:p>
            <a:pPr lvl="1">
              <a:lnSpc>
                <a:spcPct val="100000"/>
              </a:lnSpc>
            </a:pPr>
            <a:r>
              <a:rPr lang="en-US" dirty="0" smtClean="0">
                <a:latin typeface="Cambria" panose="02040503050406030204" pitchFamily="18" charset="0"/>
              </a:rPr>
              <a:t>Hyperparameter Optimization</a:t>
            </a:r>
          </a:p>
          <a:p>
            <a:pPr>
              <a:lnSpc>
                <a:spcPct val="100000"/>
              </a:lnSpc>
            </a:pPr>
            <a:r>
              <a:rPr lang="en-US" dirty="0" smtClean="0">
                <a:latin typeface="Cambria" panose="02040503050406030204" pitchFamily="18" charset="0"/>
              </a:rPr>
              <a:t>High-performance Hardware Requirement</a:t>
            </a:r>
          </a:p>
          <a:p>
            <a:pPr>
              <a:lnSpc>
                <a:spcPct val="100000"/>
              </a:lnSpc>
            </a:pPr>
            <a:r>
              <a:rPr lang="en-US" dirty="0" smtClean="0">
                <a:latin typeface="Cambria" panose="02040503050406030204" pitchFamily="18" charset="0"/>
              </a:rPr>
              <a:t>Essentially – It is a </a:t>
            </a:r>
            <a:r>
              <a:rPr lang="en-US" dirty="0" err="1" smtClean="0">
                <a:latin typeface="Cambria" panose="02040503050406030204" pitchFamily="18" charset="0"/>
              </a:rPr>
              <a:t>Blackbox</a:t>
            </a:r>
            <a:endParaRPr lang="en-US" dirty="0" smtClean="0">
              <a:latin typeface="Cambria" panose="02040503050406030204" pitchFamily="18" charset="0"/>
            </a:endParaRPr>
          </a:p>
          <a:p>
            <a:pPr>
              <a:lnSpc>
                <a:spcPct val="100000"/>
              </a:lnSpc>
            </a:pPr>
            <a:r>
              <a:rPr lang="en-US" dirty="0" smtClean="0">
                <a:latin typeface="Cambria" panose="02040503050406030204" pitchFamily="18" charset="0"/>
              </a:rPr>
              <a:t>Lack of Flexibility, Scalability and Multitasking</a:t>
            </a:r>
          </a:p>
          <a:p>
            <a:pPr>
              <a:lnSpc>
                <a:spcPct val="100000"/>
              </a:lnSpc>
            </a:pPr>
            <a:r>
              <a:rPr lang="en-US" dirty="0" smtClean="0">
                <a:latin typeface="Cambria" panose="02040503050406030204" pitchFamily="18" charset="0"/>
              </a:rPr>
              <a:t>Generative Models – learn and then generate new images</a:t>
            </a:r>
          </a:p>
          <a:p>
            <a:pPr>
              <a:lnSpc>
                <a:spcPct val="100000"/>
              </a:lnSpc>
            </a:pPr>
            <a:r>
              <a:rPr lang="en-US" dirty="0" smtClean="0">
                <a:latin typeface="Cambria" panose="02040503050406030204" pitchFamily="18" charset="0"/>
              </a:rPr>
              <a:t>Video Processing and Analytics</a:t>
            </a:r>
          </a:p>
          <a:p>
            <a:pPr>
              <a:lnSpc>
                <a:spcPct val="100000"/>
              </a:lnSpc>
            </a:pPr>
            <a:r>
              <a:rPr lang="en-US" dirty="0" smtClean="0">
                <a:latin typeface="Cambria" panose="02040503050406030204" pitchFamily="18" charset="0"/>
              </a:rPr>
              <a:t>Deep Learning in Embedded System</a:t>
            </a:r>
          </a:p>
          <a:p>
            <a:pPr>
              <a:lnSpc>
                <a:spcPct val="100000"/>
              </a:lnSpc>
            </a:pPr>
            <a:r>
              <a:rPr lang="en-US" dirty="0" smtClean="0">
                <a:latin typeface="Cambria" panose="02040503050406030204" pitchFamily="18" charset="0"/>
              </a:rPr>
              <a:t>Generalization of algorithms – (Partial Solution: Transfer Learning)</a:t>
            </a:r>
          </a:p>
          <a:p>
            <a:pPr>
              <a:lnSpc>
                <a:spcPct val="100000"/>
              </a:lnSpc>
            </a:pPr>
            <a:r>
              <a:rPr lang="en-US" dirty="0" smtClean="0">
                <a:latin typeface="Cambria" panose="02040503050406030204" pitchFamily="18" charset="0"/>
              </a:rPr>
              <a:t>CPU to GPU Data Transfer Time</a:t>
            </a:r>
          </a:p>
          <a:p>
            <a:pPr>
              <a:lnSpc>
                <a:spcPct val="100000"/>
              </a:lnSpc>
            </a:pPr>
            <a:endParaRPr lang="en-US" dirty="0" smtClean="0">
              <a:latin typeface="Cambria" panose="02040503050406030204" pitchFamily="18" charset="0"/>
            </a:endParaRPr>
          </a:p>
          <a:p>
            <a:pPr>
              <a:lnSpc>
                <a:spcPct val="100000"/>
              </a:lnSpc>
            </a:pPr>
            <a:endParaRPr lang="en-US" dirty="0">
              <a:latin typeface="Cambria" panose="02040503050406030204" pitchFamily="18" charset="0"/>
            </a:endParaRPr>
          </a:p>
        </p:txBody>
      </p:sp>
    </p:spTree>
    <p:extLst>
      <p:ext uri="{BB962C8B-B14F-4D97-AF65-F5344CB8AC3E}">
        <p14:creationId xmlns:p14="http://schemas.microsoft.com/office/powerpoint/2010/main" val="4097261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Future Trends</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558344"/>
            <a:ext cx="10515600" cy="4618619"/>
          </a:xfrm>
        </p:spPr>
        <p:txBody>
          <a:bodyPr>
            <a:normAutofit fontScale="92500" lnSpcReduction="20000"/>
          </a:bodyPr>
          <a:lstStyle/>
          <a:p>
            <a:pPr algn="just">
              <a:lnSpc>
                <a:spcPct val="150000"/>
              </a:lnSpc>
            </a:pPr>
            <a:r>
              <a:rPr lang="en-US" dirty="0" smtClean="0">
                <a:latin typeface="Cambria" panose="02040503050406030204" pitchFamily="18" charset="0"/>
                <a:ea typeface="Cambria" panose="02040503050406030204" pitchFamily="18" charset="0"/>
              </a:rPr>
              <a:t>Deep learning is surprising us each and every day, and will continue to do so in the near future. This is because Deep Learning is proving to be one of the best technique to be discovered with state-of-the-art performances.</a:t>
            </a:r>
          </a:p>
          <a:p>
            <a:pPr algn="just">
              <a:lnSpc>
                <a:spcPct val="150000"/>
              </a:lnSpc>
            </a:pPr>
            <a:r>
              <a:rPr lang="en-US" dirty="0" smtClean="0">
                <a:latin typeface="Cambria" panose="02040503050406030204" pitchFamily="18" charset="0"/>
                <a:ea typeface="Cambria" panose="02040503050406030204" pitchFamily="18" charset="0"/>
              </a:rPr>
              <a:t>Research is continuous in Machine Learning and Deep Learning. But unlike in previous years, where research was limited to academia, research in Machine Learning and Deep Learning is exploding in both industry and academia.</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14545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Future Trends</a:t>
            </a:r>
            <a:endParaRPr lang="en-US" dirty="0"/>
          </a:p>
        </p:txBody>
      </p:sp>
      <p:sp>
        <p:nvSpPr>
          <p:cNvPr id="3" name="Content Placeholder 2"/>
          <p:cNvSpPr>
            <a:spLocks noGrp="1"/>
          </p:cNvSpPr>
          <p:nvPr>
            <p:ph idx="1"/>
          </p:nvPr>
        </p:nvSpPr>
        <p:spPr>
          <a:xfrm>
            <a:off x="838200" y="1531157"/>
            <a:ext cx="10515600" cy="4351338"/>
          </a:xfrm>
        </p:spPr>
        <p:txBody>
          <a:bodyPr>
            <a:noAutofit/>
          </a:bodyPr>
          <a:lstStyle/>
          <a:p>
            <a:r>
              <a:rPr lang="en-US" dirty="0">
                <a:latin typeface="Cambria" panose="02040503050406030204" pitchFamily="18" charset="0"/>
              </a:rPr>
              <a:t>First of all, seeing the increasing trend of using data science and machine learning in the industry, it will become increasing important for each company who wants to survive to inculcate Machine Learning in their business. Also, each and every individual would be expected to know the basics terminologies.</a:t>
            </a:r>
          </a:p>
          <a:p>
            <a:pPr lvl="0"/>
            <a:r>
              <a:rPr lang="en-US" dirty="0">
                <a:latin typeface="Cambria" panose="02040503050406030204" pitchFamily="18" charset="0"/>
              </a:rPr>
              <a:t>Deep learning is surprising us each and every day, and will continue to do so in the near future. This is because Deep Learning is proving to be one of the best technique to be discovered with state-of-the-art performances.</a:t>
            </a:r>
          </a:p>
          <a:p>
            <a:r>
              <a:rPr lang="en-US" dirty="0">
                <a:latin typeface="Cambria" panose="02040503050406030204" pitchFamily="18" charset="0"/>
              </a:rPr>
              <a:t>Research is continuous in Machine Learning and Deep Learning. But unlike in previous years, where research was limited to academia, research in Machine Learning and Deep Learning is exploding in both industry and academia</a:t>
            </a:r>
          </a:p>
        </p:txBody>
      </p:sp>
    </p:spTree>
    <p:extLst>
      <p:ext uri="{BB962C8B-B14F-4D97-AF65-F5344CB8AC3E}">
        <p14:creationId xmlns:p14="http://schemas.microsoft.com/office/powerpoint/2010/main" val="22934169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3900"/>
            <a:ext cx="10515600" cy="914400"/>
          </a:xfrm>
        </p:spPr>
        <p:txBody>
          <a:bodyPr/>
          <a:lstStyle/>
          <a:p>
            <a:r>
              <a:rPr lang="en-US" dirty="0" smtClean="0">
                <a:latin typeface="Cambria" panose="02040503050406030204" pitchFamily="18" charset="0"/>
              </a:rPr>
              <a:t>Reading Materials</a:t>
            </a:r>
            <a:endParaRPr lang="en-US" dirty="0">
              <a:latin typeface="Cambria" panose="02040503050406030204" pitchFamily="18" charset="0"/>
            </a:endParaRPr>
          </a:p>
        </p:txBody>
      </p:sp>
      <p:sp>
        <p:nvSpPr>
          <p:cNvPr id="3" name="Content Placeholder 2"/>
          <p:cNvSpPr>
            <a:spLocks noGrp="1"/>
          </p:cNvSpPr>
          <p:nvPr>
            <p:ph idx="1"/>
          </p:nvPr>
        </p:nvSpPr>
        <p:spPr>
          <a:xfrm>
            <a:off x="838200" y="1419368"/>
            <a:ext cx="11175124" cy="5249446"/>
          </a:xfrm>
        </p:spPr>
        <p:txBody>
          <a:bodyPr>
            <a:normAutofit/>
          </a:bodyPr>
          <a:lstStyle/>
          <a:p>
            <a:pPr>
              <a:lnSpc>
                <a:spcPct val="120000"/>
              </a:lnSpc>
            </a:pPr>
            <a:r>
              <a:rPr lang="en-US" b="1" dirty="0" smtClean="0">
                <a:latin typeface="Cambria" panose="02040503050406030204" pitchFamily="18" charset="0"/>
              </a:rPr>
              <a:t>Text Book: </a:t>
            </a:r>
            <a:r>
              <a:rPr lang="en-US" dirty="0" smtClean="0">
                <a:latin typeface="Cambria" panose="02040503050406030204" pitchFamily="18" charset="0"/>
              </a:rPr>
              <a:t>https</a:t>
            </a:r>
            <a:r>
              <a:rPr lang="en-US" dirty="0">
                <a:latin typeface="Cambria" panose="02040503050406030204" pitchFamily="18" charset="0"/>
              </a:rPr>
              <a:t>://www.deeplearningbook.org/</a:t>
            </a:r>
            <a:endParaRPr lang="en-US" dirty="0" smtClean="0">
              <a:latin typeface="Cambria" panose="02040503050406030204" pitchFamily="18" charset="0"/>
            </a:endParaRPr>
          </a:p>
          <a:p>
            <a:pPr>
              <a:lnSpc>
                <a:spcPct val="120000"/>
              </a:lnSpc>
            </a:pPr>
            <a:r>
              <a:rPr lang="en-US" dirty="0" smtClean="0">
                <a:latin typeface="Cambria" panose="02040503050406030204" pitchFamily="18" charset="0"/>
              </a:rPr>
              <a:t>https</a:t>
            </a:r>
            <a:r>
              <a:rPr lang="en-US" dirty="0">
                <a:latin typeface="Cambria" panose="02040503050406030204" pitchFamily="18" charset="0"/>
              </a:rPr>
              <a:t>://www.coursera.org/learn/machine-learning</a:t>
            </a:r>
          </a:p>
          <a:p>
            <a:pPr>
              <a:lnSpc>
                <a:spcPct val="120000"/>
              </a:lnSpc>
            </a:pPr>
            <a:r>
              <a:rPr lang="en-US" dirty="0" smtClean="0">
                <a:latin typeface="Cambria" panose="02040503050406030204" pitchFamily="18" charset="0"/>
              </a:rPr>
              <a:t>deeplearning.ai</a:t>
            </a:r>
          </a:p>
          <a:p>
            <a:pPr>
              <a:lnSpc>
                <a:spcPct val="120000"/>
              </a:lnSpc>
            </a:pPr>
            <a:r>
              <a:rPr lang="en-US" dirty="0" smtClean="0">
                <a:latin typeface="Cambria" panose="02040503050406030204" pitchFamily="18" charset="0"/>
              </a:rPr>
              <a:t>http</a:t>
            </a:r>
            <a:r>
              <a:rPr lang="en-US" dirty="0">
                <a:latin typeface="Cambria" panose="02040503050406030204" pitchFamily="18" charset="0"/>
              </a:rPr>
              <a:t>://cs231n.stanford.edu</a:t>
            </a:r>
            <a:r>
              <a:rPr lang="en-US" dirty="0" smtClean="0">
                <a:latin typeface="Cambria" panose="02040503050406030204" pitchFamily="18" charset="0"/>
              </a:rPr>
              <a:t>/</a:t>
            </a:r>
          </a:p>
          <a:p>
            <a:pPr>
              <a:lnSpc>
                <a:spcPct val="120000"/>
              </a:lnSpc>
            </a:pPr>
            <a:r>
              <a:rPr lang="en-US" dirty="0">
                <a:latin typeface="Cambria" panose="02040503050406030204" pitchFamily="18" charset="0"/>
              </a:rPr>
              <a:t>https://</a:t>
            </a:r>
            <a:r>
              <a:rPr lang="en-US" dirty="0" smtClean="0">
                <a:latin typeface="Cambria" panose="02040503050406030204" pitchFamily="18" charset="0"/>
              </a:rPr>
              <a:t>github.com/floodsung/Deep-Learning-Papers-Reading-Roadmap</a:t>
            </a:r>
          </a:p>
          <a:p>
            <a:pPr>
              <a:lnSpc>
                <a:spcPct val="120000"/>
              </a:lnSpc>
            </a:pPr>
            <a:r>
              <a:rPr lang="en-US" dirty="0">
                <a:latin typeface="Cambria" panose="02040503050406030204" pitchFamily="18" charset="0"/>
              </a:rPr>
              <a:t>https://github.com/terryum/awesome-deep-learning-papers</a:t>
            </a:r>
            <a:endParaRPr lang="en-US" dirty="0" smtClean="0">
              <a:latin typeface="Cambria" panose="02040503050406030204" pitchFamily="18" charset="0"/>
            </a:endParaRPr>
          </a:p>
          <a:p>
            <a:pPr marL="0" indent="0">
              <a:buNone/>
            </a:pPr>
            <a:endParaRPr lang="en-US" dirty="0" smtClean="0">
              <a:latin typeface="Cambria" panose="02040503050406030204" pitchFamily="18" charset="0"/>
            </a:endParaRPr>
          </a:p>
          <a:p>
            <a:endParaRPr lang="en-US" dirty="0">
              <a:latin typeface="Cambria" panose="02040503050406030204" pitchFamily="18" charset="0"/>
            </a:endParaRPr>
          </a:p>
        </p:txBody>
      </p:sp>
    </p:spTree>
    <p:extLst>
      <p:ext uri="{BB962C8B-B14F-4D97-AF65-F5344CB8AC3E}">
        <p14:creationId xmlns:p14="http://schemas.microsoft.com/office/powerpoint/2010/main" val="1150660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Machine Learning – A definition</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marL="0" indent="0" algn="just">
              <a:lnSpc>
                <a:spcPct val="150000"/>
              </a:lnSpc>
              <a:buNone/>
            </a:pPr>
            <a:r>
              <a:rPr lang="en-US" i="1" dirty="0">
                <a:latin typeface="Cambria" panose="02040503050406030204" pitchFamily="18" charset="0"/>
                <a:ea typeface="Cambria" panose="02040503050406030204" pitchFamily="18" charset="0"/>
              </a:rPr>
              <a:t>“A computer program is said to </a:t>
            </a:r>
            <a:r>
              <a:rPr lang="en-US" b="1" i="1" dirty="0">
                <a:solidFill>
                  <a:srgbClr val="C00000"/>
                </a:solidFill>
                <a:latin typeface="Cambria" panose="02040503050406030204" pitchFamily="18" charset="0"/>
                <a:ea typeface="Cambria" panose="02040503050406030204" pitchFamily="18" charset="0"/>
              </a:rPr>
              <a:t>learn from experience E</a:t>
            </a:r>
            <a:r>
              <a:rPr lang="en-US" i="1" dirty="0">
                <a:latin typeface="Cambria" panose="02040503050406030204" pitchFamily="18" charset="0"/>
                <a:ea typeface="Cambria" panose="02040503050406030204" pitchFamily="18" charset="0"/>
              </a:rPr>
              <a:t> with respect to </a:t>
            </a:r>
            <a:r>
              <a:rPr lang="en-US" b="1" i="1" dirty="0">
                <a:solidFill>
                  <a:srgbClr val="C00000"/>
                </a:solidFill>
                <a:latin typeface="Cambria" panose="02040503050406030204" pitchFamily="18" charset="0"/>
                <a:ea typeface="Cambria" panose="02040503050406030204" pitchFamily="18" charset="0"/>
              </a:rPr>
              <a:t>some class of tasks T</a:t>
            </a:r>
            <a:r>
              <a:rPr lang="en-US" i="1" dirty="0">
                <a:solidFill>
                  <a:srgbClr val="C00000"/>
                </a:solidFill>
                <a:latin typeface="Cambria" panose="02040503050406030204" pitchFamily="18" charset="0"/>
                <a:ea typeface="Cambria" panose="02040503050406030204" pitchFamily="18" charset="0"/>
              </a:rPr>
              <a:t> </a:t>
            </a:r>
            <a:r>
              <a:rPr lang="en-US" i="1" dirty="0">
                <a:latin typeface="Cambria" panose="02040503050406030204" pitchFamily="18" charset="0"/>
                <a:ea typeface="Cambria" panose="02040503050406030204" pitchFamily="18" charset="0"/>
              </a:rPr>
              <a:t>and </a:t>
            </a:r>
            <a:r>
              <a:rPr lang="en-US" b="1" i="1" dirty="0">
                <a:solidFill>
                  <a:srgbClr val="C00000"/>
                </a:solidFill>
                <a:latin typeface="Cambria" panose="02040503050406030204" pitchFamily="18" charset="0"/>
                <a:ea typeface="Cambria" panose="02040503050406030204" pitchFamily="18" charset="0"/>
              </a:rPr>
              <a:t>performance measure P</a:t>
            </a:r>
            <a:r>
              <a:rPr lang="en-US" i="1" dirty="0">
                <a:latin typeface="Cambria" panose="02040503050406030204" pitchFamily="18" charset="0"/>
                <a:ea typeface="Cambria" panose="02040503050406030204" pitchFamily="18" charset="0"/>
              </a:rPr>
              <a:t> if its performance at tasks in T, as measured by P, improves with experience E </a:t>
            </a:r>
            <a:r>
              <a:rPr lang="en-US" i="1" dirty="0" smtClean="0">
                <a:latin typeface="Cambria" panose="02040503050406030204" pitchFamily="18" charset="0"/>
                <a:ea typeface="Cambria" panose="02040503050406030204" pitchFamily="18" charset="0"/>
              </a:rPr>
              <a:t>” - </a:t>
            </a:r>
            <a:r>
              <a:rPr lang="en-US" b="1" dirty="0">
                <a:latin typeface="Cambria" panose="02040503050406030204" pitchFamily="18" charset="0"/>
                <a:ea typeface="Cambria" panose="02040503050406030204" pitchFamily="18" charset="0"/>
              </a:rPr>
              <a:t>Tom Mitchell</a:t>
            </a:r>
          </a:p>
        </p:txBody>
      </p:sp>
      <p:pic>
        <p:nvPicPr>
          <p:cNvPr id="4" name="Picture 3"/>
          <p:cNvPicPr>
            <a:picLocks noChangeAspect="1"/>
          </p:cNvPicPr>
          <p:nvPr/>
        </p:nvPicPr>
        <p:blipFill>
          <a:blip r:embed="rId2"/>
          <a:stretch>
            <a:fillRect/>
          </a:stretch>
        </p:blipFill>
        <p:spPr>
          <a:xfrm>
            <a:off x="8827211" y="4060556"/>
            <a:ext cx="2641535" cy="2251343"/>
          </a:xfrm>
          <a:prstGeom prst="rect">
            <a:avLst/>
          </a:prstGeom>
        </p:spPr>
      </p:pic>
    </p:spTree>
    <p:extLst>
      <p:ext uri="{BB962C8B-B14F-4D97-AF65-F5344CB8AC3E}">
        <p14:creationId xmlns:p14="http://schemas.microsoft.com/office/powerpoint/2010/main" val="27828019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2"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583511" y="2505803"/>
            <a:ext cx="5189389" cy="1015663"/>
          </a:xfrm>
          <a:prstGeom prst="rect">
            <a:avLst/>
          </a:prstGeom>
          <a:solidFill>
            <a:srgbClr val="E5BD61"/>
          </a:solidFill>
        </p:spPr>
        <p:txBody>
          <a:bodyPr wrap="square" lIns="91440" tIns="45720" rIns="91440" bIns="45720">
            <a:spAutoFit/>
          </a:bodyPr>
          <a:lstStyle/>
          <a:p>
            <a:pPr algn="ctr"/>
            <a:r>
              <a:rPr lang="en-US" sz="6000" b="1" dirty="0" smtClean="0">
                <a:ln w="12700" cmpd="sng">
                  <a:noFill/>
                  <a:prstDash val="solid"/>
                </a:ln>
                <a:latin typeface="Brush Script Std" panose="00000600000000000000" pitchFamily="50" charset="0"/>
              </a:rPr>
              <a:t>Thank you!</a:t>
            </a:r>
            <a:endParaRPr lang="en-US" sz="6000" b="1" dirty="0">
              <a:ln w="12700" cmpd="sng">
                <a:noFill/>
                <a:prstDash val="solid"/>
              </a:ln>
              <a:latin typeface="Brush Script Std" panose="00000600000000000000" pitchFamily="50" charset="0"/>
            </a:endParaRPr>
          </a:p>
        </p:txBody>
      </p:sp>
      <p:sp>
        <p:nvSpPr>
          <p:cNvPr id="8" name="Rectangle 7"/>
          <p:cNvSpPr/>
          <p:nvPr/>
        </p:nvSpPr>
        <p:spPr>
          <a:xfrm>
            <a:off x="6583511" y="5401973"/>
            <a:ext cx="5306453" cy="1015663"/>
          </a:xfrm>
          <a:prstGeom prst="rect">
            <a:avLst/>
          </a:prstGeom>
          <a:solidFill>
            <a:srgbClr val="E5BD61"/>
          </a:solidFill>
        </p:spPr>
        <p:txBody>
          <a:bodyPr wrap="none" lIns="91440" tIns="45720" rIns="91440" bIns="45720">
            <a:spAutoFit/>
          </a:bodyPr>
          <a:lstStyle/>
          <a:p>
            <a:pPr algn="ctr"/>
            <a:r>
              <a:rPr lang="en-US" sz="6000" b="1" dirty="0" smtClean="0">
                <a:ln w="12700" cmpd="sng">
                  <a:noFill/>
                  <a:prstDash val="solid"/>
                </a:ln>
                <a:latin typeface="Adobe Garamond Pro" panose="02020502060506020403" pitchFamily="18" charset="0"/>
              </a:rPr>
              <a:t>Any Question..?</a:t>
            </a:r>
            <a:endParaRPr lang="en-US" sz="6000" b="1" dirty="0">
              <a:ln w="12700" cmpd="sng">
                <a:noFill/>
                <a:prstDash val="solid"/>
              </a:ln>
              <a:latin typeface="Adobe Garamond Pro" panose="02020502060506020403" pitchFamily="18" charset="0"/>
            </a:endParaRPr>
          </a:p>
        </p:txBody>
      </p:sp>
    </p:spTree>
    <p:extLst>
      <p:ext uri="{BB962C8B-B14F-4D97-AF65-F5344CB8AC3E}">
        <p14:creationId xmlns:p14="http://schemas.microsoft.com/office/powerpoint/2010/main" val="1256520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latin typeface="Cambria" panose="02040503050406030204" pitchFamily="18" charset="0"/>
              </a:rPr>
              <a:t>Steps for Machine </a:t>
            </a:r>
            <a:r>
              <a:rPr lang="en-US" sz="4000" dirty="0" smtClean="0">
                <a:latin typeface="Cambria" panose="02040503050406030204" pitchFamily="18" charset="0"/>
              </a:rPr>
              <a:t>Learning:</a:t>
            </a:r>
            <a:endParaRPr lang="en-US" sz="4000" dirty="0">
              <a:latin typeface="Cambria" panose="02040503050406030204" pitchFamily="18" charset="0"/>
            </a:endParaRPr>
          </a:p>
        </p:txBody>
      </p:sp>
      <p:sp>
        <p:nvSpPr>
          <p:cNvPr id="3" name="Content Placeholder 2"/>
          <p:cNvSpPr>
            <a:spLocks noGrp="1"/>
          </p:cNvSpPr>
          <p:nvPr>
            <p:ph idx="1"/>
          </p:nvPr>
        </p:nvSpPr>
        <p:spPr>
          <a:xfrm>
            <a:off x="838200" y="1325562"/>
            <a:ext cx="10515600" cy="5532437"/>
          </a:xfrm>
        </p:spPr>
        <p:txBody>
          <a:bodyPr>
            <a:normAutofit lnSpcReduction="10000"/>
          </a:bodyPr>
          <a:lstStyle/>
          <a:p>
            <a:pPr>
              <a:lnSpc>
                <a:spcPct val="150000"/>
              </a:lnSpc>
            </a:pPr>
            <a:r>
              <a:rPr lang="en-US" dirty="0">
                <a:latin typeface="Cambria" panose="02040503050406030204" pitchFamily="18" charset="0"/>
              </a:rPr>
              <a:t>Collecting data</a:t>
            </a:r>
          </a:p>
          <a:p>
            <a:pPr>
              <a:lnSpc>
                <a:spcPct val="150000"/>
              </a:lnSpc>
            </a:pPr>
            <a:r>
              <a:rPr lang="en-US" dirty="0">
                <a:latin typeface="Cambria" panose="02040503050406030204" pitchFamily="18" charset="0"/>
              </a:rPr>
              <a:t>Exploring and preparing the data</a:t>
            </a:r>
          </a:p>
          <a:p>
            <a:pPr>
              <a:lnSpc>
                <a:spcPct val="150000"/>
              </a:lnSpc>
            </a:pPr>
            <a:r>
              <a:rPr lang="en-US" dirty="0" smtClean="0">
                <a:latin typeface="Cambria" panose="02040503050406030204" pitchFamily="18" charset="0"/>
              </a:rPr>
              <a:t>Selecting </a:t>
            </a:r>
            <a:r>
              <a:rPr lang="en-US" dirty="0">
                <a:latin typeface="Cambria" panose="02040503050406030204" pitchFamily="18" charset="0"/>
              </a:rPr>
              <a:t>the Machine Leaning </a:t>
            </a:r>
            <a:r>
              <a:rPr lang="en-US" dirty="0" smtClean="0">
                <a:latin typeface="Cambria" panose="02040503050406030204" pitchFamily="18" charset="0"/>
              </a:rPr>
              <a:t>approach</a:t>
            </a:r>
          </a:p>
          <a:p>
            <a:pPr>
              <a:lnSpc>
                <a:spcPct val="150000"/>
              </a:lnSpc>
            </a:pPr>
            <a:r>
              <a:rPr lang="en-US" dirty="0" smtClean="0">
                <a:latin typeface="Cambria" panose="02040503050406030204" pitchFamily="18" charset="0"/>
              </a:rPr>
              <a:t>Training </a:t>
            </a:r>
            <a:r>
              <a:rPr lang="en-US" dirty="0">
                <a:latin typeface="Cambria" panose="02040503050406030204" pitchFamily="18" charset="0"/>
              </a:rPr>
              <a:t>the model on the </a:t>
            </a:r>
            <a:r>
              <a:rPr lang="en-US" dirty="0" smtClean="0">
                <a:latin typeface="Cambria" panose="02040503050406030204" pitchFamily="18" charset="0"/>
              </a:rPr>
              <a:t>data</a:t>
            </a:r>
          </a:p>
          <a:p>
            <a:pPr>
              <a:lnSpc>
                <a:spcPct val="150000"/>
              </a:lnSpc>
            </a:pPr>
            <a:r>
              <a:rPr lang="en-US" dirty="0">
                <a:latin typeface="Cambria" panose="02040503050406030204" pitchFamily="18" charset="0"/>
              </a:rPr>
              <a:t>Evaluating model </a:t>
            </a:r>
            <a:r>
              <a:rPr lang="en-US" dirty="0" smtClean="0">
                <a:latin typeface="Cambria" panose="02040503050406030204" pitchFamily="18" charset="0"/>
              </a:rPr>
              <a:t>performance</a:t>
            </a:r>
          </a:p>
          <a:p>
            <a:pPr>
              <a:lnSpc>
                <a:spcPct val="150000"/>
              </a:lnSpc>
            </a:pPr>
            <a:r>
              <a:rPr lang="en-US" dirty="0">
                <a:latin typeface="Cambria" panose="02040503050406030204" pitchFamily="18" charset="0"/>
              </a:rPr>
              <a:t>Improving model </a:t>
            </a:r>
            <a:r>
              <a:rPr lang="en-US" dirty="0" smtClean="0">
                <a:latin typeface="Cambria" panose="02040503050406030204" pitchFamily="18" charset="0"/>
              </a:rPr>
              <a:t>performance</a:t>
            </a:r>
          </a:p>
          <a:p>
            <a:pPr marL="0" indent="0" algn="just">
              <a:buNone/>
            </a:pPr>
            <a:r>
              <a:rPr lang="en-US" b="1" dirty="0">
                <a:latin typeface="Cambria" panose="02040503050406030204" pitchFamily="18" charset="0"/>
              </a:rPr>
              <a:t>After these steps have been completed, </a:t>
            </a:r>
            <a:r>
              <a:rPr lang="en-US" b="1" dirty="0">
                <a:solidFill>
                  <a:srgbClr val="C00000"/>
                </a:solidFill>
                <a:latin typeface="Cambria" panose="02040503050406030204" pitchFamily="18" charset="0"/>
              </a:rPr>
              <a:t>if the model appears to be performing satisfactorily, it can be deployed for its intended task</a:t>
            </a:r>
          </a:p>
        </p:txBody>
      </p:sp>
    </p:spTree>
    <p:extLst>
      <p:ext uri="{BB962C8B-B14F-4D97-AF65-F5344CB8AC3E}">
        <p14:creationId xmlns:p14="http://schemas.microsoft.com/office/powerpoint/2010/main" val="3412648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5"/>
            <a:ext cx="10515600" cy="767639"/>
          </a:xfrm>
        </p:spPr>
        <p:txBody>
          <a:bodyPr>
            <a:normAutofit/>
          </a:bodyPr>
          <a:lstStyle/>
          <a:p>
            <a:r>
              <a:rPr lang="en-US" sz="4000" dirty="0" smtClean="0">
                <a:latin typeface="Cambria" panose="02040503050406030204" pitchFamily="18" charset="0"/>
                <a:ea typeface="Cambria" panose="02040503050406030204" pitchFamily="18" charset="0"/>
              </a:rPr>
              <a:t>Why Machine Learning?</a:t>
            </a:r>
            <a:endParaRPr lang="en-US" sz="4000" dirty="0">
              <a:latin typeface="Cambria" panose="02040503050406030204" pitchFamily="18" charset="0"/>
              <a:ea typeface="Cambria" panose="02040503050406030204" pitchFamily="18" charset="0"/>
            </a:endParaRPr>
          </a:p>
        </p:txBody>
      </p:sp>
      <p:sp>
        <p:nvSpPr>
          <p:cNvPr id="5" name="Content Placeholder 4"/>
          <p:cNvSpPr>
            <a:spLocks noGrp="1"/>
          </p:cNvSpPr>
          <p:nvPr>
            <p:ph idx="1"/>
          </p:nvPr>
        </p:nvSpPr>
        <p:spPr>
          <a:xfrm>
            <a:off x="838200" y="1337481"/>
            <a:ext cx="10515600" cy="4839482"/>
          </a:xfrm>
        </p:spPr>
        <p:txBody>
          <a:bodyPr>
            <a:normAutofit lnSpcReduction="10000"/>
          </a:bodyPr>
          <a:lstStyle/>
          <a:p>
            <a:pPr>
              <a:lnSpc>
                <a:spcPct val="100000"/>
              </a:lnSpc>
            </a:pPr>
            <a:r>
              <a:rPr lang="en-US" sz="2400" b="1" dirty="0">
                <a:latin typeface="Cambria" panose="02040503050406030204" pitchFamily="18" charset="0"/>
                <a:ea typeface="Cambria" panose="02040503050406030204" pitchFamily="18" charset="0"/>
              </a:rPr>
              <a:t>No human experts</a:t>
            </a:r>
          </a:p>
          <a:p>
            <a:pPr lvl="1">
              <a:lnSpc>
                <a:spcPct val="100000"/>
              </a:lnSpc>
            </a:pPr>
            <a:r>
              <a:rPr lang="en-US" sz="2000" dirty="0" smtClean="0">
                <a:latin typeface="Cambria" panose="02040503050406030204" pitchFamily="18" charset="0"/>
                <a:ea typeface="Cambria" panose="02040503050406030204" pitchFamily="18" charset="0"/>
              </a:rPr>
              <a:t>Industrial/Manufacturing </a:t>
            </a:r>
            <a:r>
              <a:rPr lang="en-US" sz="2000" dirty="0">
                <a:latin typeface="Cambria" panose="02040503050406030204" pitchFamily="18" charset="0"/>
                <a:ea typeface="Cambria" panose="02040503050406030204" pitchFamily="18" charset="0"/>
              </a:rPr>
              <a:t>control</a:t>
            </a:r>
          </a:p>
          <a:p>
            <a:pPr lvl="1">
              <a:lnSpc>
                <a:spcPct val="100000"/>
              </a:lnSpc>
            </a:pPr>
            <a:r>
              <a:rPr lang="en-US" sz="2000" dirty="0" smtClean="0">
                <a:latin typeface="Cambria" panose="02040503050406030204" pitchFamily="18" charset="0"/>
                <a:ea typeface="Cambria" panose="02040503050406030204" pitchFamily="18" charset="0"/>
              </a:rPr>
              <a:t>Mass </a:t>
            </a:r>
            <a:r>
              <a:rPr lang="en-US" sz="2000" dirty="0">
                <a:latin typeface="Cambria" panose="02040503050406030204" pitchFamily="18" charset="0"/>
                <a:ea typeface="Cambria" panose="02040503050406030204" pitchFamily="18" charset="0"/>
              </a:rPr>
              <a:t>spectrometer analysis, drug design, astronomic discovery</a:t>
            </a:r>
          </a:p>
          <a:p>
            <a:pPr>
              <a:lnSpc>
                <a:spcPct val="100000"/>
              </a:lnSpc>
            </a:pPr>
            <a:r>
              <a:rPr lang="en-US" sz="2400" b="1" dirty="0">
                <a:latin typeface="Cambria" panose="02040503050406030204" pitchFamily="18" charset="0"/>
                <a:ea typeface="Cambria" panose="02040503050406030204" pitchFamily="18" charset="0"/>
              </a:rPr>
              <a:t>Black-box human expertise</a:t>
            </a:r>
          </a:p>
          <a:p>
            <a:pPr lvl="1">
              <a:lnSpc>
                <a:spcPct val="100000"/>
              </a:lnSpc>
            </a:pPr>
            <a:r>
              <a:rPr lang="en-US" sz="2000" dirty="0" smtClean="0">
                <a:latin typeface="Cambria" panose="02040503050406030204" pitchFamily="18" charset="0"/>
                <a:ea typeface="Cambria" panose="02040503050406030204" pitchFamily="18" charset="0"/>
              </a:rPr>
              <a:t>Face/Handwriting/Speech Recognition</a:t>
            </a:r>
            <a:endParaRPr lang="en-US" sz="2000" dirty="0">
              <a:latin typeface="Cambria" panose="02040503050406030204" pitchFamily="18" charset="0"/>
              <a:ea typeface="Cambria" panose="02040503050406030204" pitchFamily="18" charset="0"/>
            </a:endParaRPr>
          </a:p>
          <a:p>
            <a:pPr lvl="1">
              <a:lnSpc>
                <a:spcPct val="100000"/>
              </a:lnSpc>
            </a:pPr>
            <a:r>
              <a:rPr lang="en-US" sz="2000" dirty="0" smtClean="0">
                <a:latin typeface="Cambria" panose="02040503050406030204" pitchFamily="18" charset="0"/>
                <a:ea typeface="Cambria" panose="02040503050406030204" pitchFamily="18" charset="0"/>
              </a:rPr>
              <a:t>Driving </a:t>
            </a:r>
            <a:r>
              <a:rPr lang="en-US" sz="2000" dirty="0">
                <a:latin typeface="Cambria" panose="02040503050406030204" pitchFamily="18" charset="0"/>
                <a:ea typeface="Cambria" panose="02040503050406030204" pitchFamily="18" charset="0"/>
              </a:rPr>
              <a:t>a car, </a:t>
            </a:r>
            <a:r>
              <a:rPr lang="en-US" sz="2000" dirty="0" smtClean="0">
                <a:latin typeface="Cambria" panose="02040503050406030204" pitchFamily="18" charset="0"/>
                <a:ea typeface="Cambria" panose="02040503050406030204" pitchFamily="18" charset="0"/>
              </a:rPr>
              <a:t>Flying </a:t>
            </a:r>
            <a:r>
              <a:rPr lang="en-US" sz="2000" dirty="0">
                <a:latin typeface="Cambria" panose="02040503050406030204" pitchFamily="18" charset="0"/>
                <a:ea typeface="Cambria" panose="02040503050406030204" pitchFamily="18" charset="0"/>
              </a:rPr>
              <a:t>a plane</a:t>
            </a:r>
          </a:p>
          <a:p>
            <a:pPr>
              <a:lnSpc>
                <a:spcPct val="100000"/>
              </a:lnSpc>
            </a:pPr>
            <a:r>
              <a:rPr lang="en-US" sz="2400" b="1" dirty="0">
                <a:latin typeface="Cambria" panose="02040503050406030204" pitchFamily="18" charset="0"/>
                <a:ea typeface="Cambria" panose="02040503050406030204" pitchFamily="18" charset="0"/>
              </a:rPr>
              <a:t>Rapidly changing phenomena</a:t>
            </a:r>
          </a:p>
          <a:p>
            <a:pPr lvl="1">
              <a:lnSpc>
                <a:spcPct val="100000"/>
              </a:lnSpc>
            </a:pPr>
            <a:r>
              <a:rPr lang="en-US" sz="2000" dirty="0" smtClean="0">
                <a:latin typeface="Cambria" panose="02040503050406030204" pitchFamily="18" charset="0"/>
                <a:ea typeface="Cambria" panose="02040503050406030204" pitchFamily="18" charset="0"/>
              </a:rPr>
              <a:t>Credit </a:t>
            </a:r>
            <a:r>
              <a:rPr lang="en-US" sz="2000" dirty="0">
                <a:latin typeface="Cambria" panose="02040503050406030204" pitchFamily="18" charset="0"/>
                <a:ea typeface="Cambria" panose="02040503050406030204" pitchFamily="18" charset="0"/>
              </a:rPr>
              <a:t>scoring, </a:t>
            </a:r>
            <a:r>
              <a:rPr lang="en-US" sz="2000" dirty="0" smtClean="0">
                <a:latin typeface="Cambria" panose="02040503050406030204" pitchFamily="18" charset="0"/>
                <a:ea typeface="Cambria" panose="02040503050406030204" pitchFamily="18" charset="0"/>
              </a:rPr>
              <a:t>Financial Modeling</a:t>
            </a:r>
            <a:endParaRPr lang="en-US" sz="2000" dirty="0">
              <a:latin typeface="Cambria" panose="02040503050406030204" pitchFamily="18" charset="0"/>
              <a:ea typeface="Cambria" panose="02040503050406030204" pitchFamily="18" charset="0"/>
            </a:endParaRPr>
          </a:p>
          <a:p>
            <a:pPr lvl="1">
              <a:lnSpc>
                <a:spcPct val="100000"/>
              </a:lnSpc>
            </a:pPr>
            <a:r>
              <a:rPr lang="en-US" sz="2000" dirty="0" smtClean="0">
                <a:latin typeface="Cambria" panose="02040503050406030204" pitchFamily="18" charset="0"/>
                <a:ea typeface="Cambria" panose="02040503050406030204" pitchFamily="18" charset="0"/>
              </a:rPr>
              <a:t>Diagnosis</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Fraud Detection</a:t>
            </a:r>
            <a:endParaRPr lang="en-US" sz="2000" dirty="0">
              <a:latin typeface="Cambria" panose="02040503050406030204" pitchFamily="18" charset="0"/>
              <a:ea typeface="Cambria" panose="02040503050406030204" pitchFamily="18" charset="0"/>
            </a:endParaRPr>
          </a:p>
          <a:p>
            <a:pPr>
              <a:lnSpc>
                <a:spcPct val="100000"/>
              </a:lnSpc>
            </a:pPr>
            <a:r>
              <a:rPr lang="en-US" sz="2400" b="1" dirty="0">
                <a:latin typeface="Cambria" panose="02040503050406030204" pitchFamily="18" charset="0"/>
                <a:ea typeface="Cambria" panose="02040503050406030204" pitchFamily="18" charset="0"/>
              </a:rPr>
              <a:t>Need for customization/personalization</a:t>
            </a:r>
          </a:p>
          <a:p>
            <a:pPr lvl="1">
              <a:lnSpc>
                <a:spcPct val="100000"/>
              </a:lnSpc>
            </a:pPr>
            <a:r>
              <a:rPr lang="en-US" sz="2000" dirty="0" smtClean="0">
                <a:latin typeface="Cambria" panose="02040503050406030204" pitchFamily="18" charset="0"/>
                <a:ea typeface="Cambria" panose="02040503050406030204" pitchFamily="18" charset="0"/>
              </a:rPr>
              <a:t>Personalized </a:t>
            </a:r>
            <a:r>
              <a:rPr lang="en-US" sz="2000" dirty="0">
                <a:latin typeface="Cambria" panose="02040503050406030204" pitchFamily="18" charset="0"/>
                <a:ea typeface="Cambria" panose="02040503050406030204" pitchFamily="18" charset="0"/>
              </a:rPr>
              <a:t>news reader</a:t>
            </a:r>
          </a:p>
          <a:p>
            <a:pPr lvl="1">
              <a:lnSpc>
                <a:spcPct val="100000"/>
              </a:lnSpc>
            </a:pPr>
            <a:r>
              <a:rPr lang="en-US" sz="2000" dirty="0" smtClean="0">
                <a:latin typeface="Cambria" panose="02040503050406030204" pitchFamily="18" charset="0"/>
                <a:ea typeface="Cambria" panose="02040503050406030204" pitchFamily="18" charset="0"/>
              </a:rPr>
              <a:t>Movie/Book Recommendation</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302327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Learning Methods</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lstStyle/>
          <a:p>
            <a:r>
              <a:rPr lang="en-US" altLang="zh-TW" sz="2400" b="1" dirty="0">
                <a:latin typeface="Cambria" panose="02040503050406030204" pitchFamily="18" charset="0"/>
                <a:ea typeface="Cambria" panose="02040503050406030204" pitchFamily="18" charset="0"/>
              </a:rPr>
              <a:t>Supervised learning </a:t>
            </a:r>
            <a:r>
              <a:rPr lang="en-US" altLang="zh-TW" sz="2400" dirty="0">
                <a:latin typeface="Cambria" panose="02040503050406030204" pitchFamily="18" charset="0"/>
                <a:ea typeface="Cambria" panose="02040503050406030204" pitchFamily="18" charset="0"/>
              </a:rPr>
              <a:t>(                                        </a:t>
            </a:r>
            <a:r>
              <a:rPr lang="en-US" altLang="zh-TW" sz="2400" dirty="0" smtClean="0">
                <a:latin typeface="Cambria" panose="02040503050406030204" pitchFamily="18" charset="0"/>
                <a:ea typeface="Cambria" panose="02040503050406030204" pitchFamily="18" charset="0"/>
              </a:rPr>
              <a:t> )</a:t>
            </a:r>
            <a:endParaRPr lang="en-US" altLang="zh-TW" sz="2400" dirty="0">
              <a:latin typeface="Cambria" panose="02040503050406030204" pitchFamily="18" charset="0"/>
              <a:ea typeface="Cambria" panose="02040503050406030204" pitchFamily="18" charset="0"/>
            </a:endParaRPr>
          </a:p>
          <a:p>
            <a:pPr lvl="1"/>
            <a:r>
              <a:rPr lang="en-US" altLang="zh-TW" sz="2000" dirty="0">
                <a:latin typeface="Cambria" panose="02040503050406030204" pitchFamily="18" charset="0"/>
                <a:ea typeface="Cambria" panose="02040503050406030204" pitchFamily="18" charset="0"/>
              </a:rPr>
              <a:t>Prediction</a:t>
            </a:r>
          </a:p>
          <a:p>
            <a:pPr lvl="1"/>
            <a:r>
              <a:rPr lang="en-US" altLang="zh-TW" sz="2000" dirty="0">
                <a:latin typeface="Cambria" panose="02040503050406030204" pitchFamily="18" charset="0"/>
                <a:ea typeface="Cambria" panose="02040503050406030204" pitchFamily="18" charset="0"/>
              </a:rPr>
              <a:t>Classification (discrete labels), Regression (real values)</a:t>
            </a:r>
          </a:p>
          <a:p>
            <a:r>
              <a:rPr lang="en-US" altLang="zh-TW" sz="2400" b="1" dirty="0">
                <a:latin typeface="Cambria" panose="02040503050406030204" pitchFamily="18" charset="0"/>
                <a:ea typeface="Cambria" panose="02040503050406030204" pitchFamily="18" charset="0"/>
              </a:rPr>
              <a:t>Unsupervised learning</a:t>
            </a:r>
            <a:r>
              <a:rPr lang="en-US" altLang="zh-TW" sz="2400" dirty="0">
                <a:latin typeface="Cambria" panose="02040503050406030204" pitchFamily="18" charset="0"/>
                <a:ea typeface="Cambria" panose="02040503050406030204" pitchFamily="18" charset="0"/>
              </a:rPr>
              <a:t> (                          )</a:t>
            </a:r>
          </a:p>
          <a:p>
            <a:pPr lvl="1"/>
            <a:r>
              <a:rPr lang="en-US" altLang="zh-TW" sz="2000" dirty="0">
                <a:latin typeface="Cambria" panose="02040503050406030204" pitchFamily="18" charset="0"/>
                <a:ea typeface="Cambria" panose="02040503050406030204" pitchFamily="18" charset="0"/>
              </a:rPr>
              <a:t>Clustering</a:t>
            </a:r>
          </a:p>
          <a:p>
            <a:pPr lvl="1"/>
            <a:r>
              <a:rPr lang="en-US" altLang="zh-TW" sz="2000" dirty="0">
                <a:latin typeface="Cambria" panose="02040503050406030204" pitchFamily="18" charset="0"/>
                <a:ea typeface="Cambria" panose="02040503050406030204" pitchFamily="18" charset="0"/>
              </a:rPr>
              <a:t>Probability distribution estimation</a:t>
            </a:r>
          </a:p>
          <a:p>
            <a:pPr lvl="1"/>
            <a:r>
              <a:rPr lang="en-US" altLang="zh-TW" sz="2000" dirty="0">
                <a:latin typeface="Cambria" panose="02040503050406030204" pitchFamily="18" charset="0"/>
                <a:ea typeface="Cambria" panose="02040503050406030204" pitchFamily="18" charset="0"/>
              </a:rPr>
              <a:t>Finding association (in features)</a:t>
            </a:r>
          </a:p>
          <a:p>
            <a:pPr lvl="1"/>
            <a:r>
              <a:rPr lang="en-US" altLang="zh-TW" sz="2000" dirty="0">
                <a:latin typeface="Cambria" panose="02040503050406030204" pitchFamily="18" charset="0"/>
                <a:ea typeface="Cambria" panose="02040503050406030204" pitchFamily="18" charset="0"/>
              </a:rPr>
              <a:t>Dimension </a:t>
            </a:r>
            <a:r>
              <a:rPr lang="en-US" altLang="zh-TW" sz="2000" dirty="0" smtClean="0">
                <a:latin typeface="Cambria" panose="02040503050406030204" pitchFamily="18" charset="0"/>
                <a:ea typeface="Cambria" panose="02040503050406030204" pitchFamily="18" charset="0"/>
              </a:rPr>
              <a:t>Reduction </a:t>
            </a:r>
            <a:endParaRPr lang="en-US" altLang="zh-TW" sz="2000" dirty="0">
              <a:latin typeface="Cambria" panose="02040503050406030204" pitchFamily="18" charset="0"/>
              <a:ea typeface="Cambria" panose="02040503050406030204" pitchFamily="18" charset="0"/>
            </a:endParaRPr>
          </a:p>
          <a:p>
            <a:r>
              <a:rPr lang="en-US" altLang="zh-TW" sz="2400" b="1" dirty="0">
                <a:latin typeface="Cambria" panose="02040503050406030204" pitchFamily="18" charset="0"/>
                <a:ea typeface="Cambria" panose="02040503050406030204" pitchFamily="18" charset="0"/>
              </a:rPr>
              <a:t>Semi-supervised learning</a:t>
            </a:r>
          </a:p>
          <a:p>
            <a:r>
              <a:rPr lang="en-US" altLang="zh-TW" sz="2400" b="1" dirty="0">
                <a:latin typeface="Cambria" panose="02040503050406030204" pitchFamily="18" charset="0"/>
                <a:ea typeface="Cambria" panose="02040503050406030204" pitchFamily="18" charset="0"/>
              </a:rPr>
              <a:t>Reinforcement learning</a:t>
            </a:r>
          </a:p>
          <a:p>
            <a:pPr lvl="1"/>
            <a:r>
              <a:rPr lang="en-US" altLang="zh-TW" sz="2000" dirty="0">
                <a:latin typeface="Cambria" panose="02040503050406030204" pitchFamily="18" charset="0"/>
                <a:ea typeface="Cambria" panose="02040503050406030204" pitchFamily="18" charset="0"/>
              </a:rPr>
              <a:t>Decision making (robot, chess machine</a:t>
            </a:r>
            <a:r>
              <a:rPr lang="en-US" altLang="zh-TW" sz="2000" dirty="0" smtClean="0">
                <a:latin typeface="Cambria" panose="02040503050406030204" pitchFamily="18" charset="0"/>
                <a:ea typeface="Cambria" panose="02040503050406030204" pitchFamily="18" charset="0"/>
              </a:rPr>
              <a:t>)</a:t>
            </a:r>
            <a:endParaRPr lang="en-US" altLang="zh-TW" sz="2000" dirty="0">
              <a:latin typeface="Cambria" panose="02040503050406030204" pitchFamily="18" charset="0"/>
              <a:ea typeface="Cambria" panose="02040503050406030204" pitchFamily="18" charset="0"/>
            </a:endParaRPr>
          </a:p>
        </p:txBody>
      </p:sp>
      <p:pic>
        <p:nvPicPr>
          <p:cNvPr id="4" name="Picture 1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180736" y="1825625"/>
            <a:ext cx="2714625" cy="371475"/>
          </a:xfrm>
          <a:prstGeom prst="rect">
            <a:avLst/>
          </a:prstGeom>
          <a:noFill/>
        </p:spPr>
      </p:pic>
      <p:pic>
        <p:nvPicPr>
          <p:cNvPr id="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549225" y="2974210"/>
            <a:ext cx="1733550" cy="371475"/>
          </a:xfrm>
          <a:prstGeom prst="rect">
            <a:avLst/>
          </a:prstGeom>
          <a:noFill/>
        </p:spPr>
      </p:pic>
    </p:spTree>
    <p:extLst>
      <p:ext uri="{BB962C8B-B14F-4D97-AF65-F5344CB8AC3E}">
        <p14:creationId xmlns:p14="http://schemas.microsoft.com/office/powerpoint/2010/main" val="1490476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409"/>
          <p:cNvSpPr/>
          <p:nvPr/>
        </p:nvSpPr>
        <p:spPr>
          <a:xfrm>
            <a:off x="4183632" y="3587180"/>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327"/>
          <p:cNvSpPr/>
          <p:nvPr/>
        </p:nvSpPr>
        <p:spPr>
          <a:xfrm>
            <a:off x="2023392" y="92288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328"/>
          <p:cNvSpPr/>
          <p:nvPr/>
        </p:nvSpPr>
        <p:spPr>
          <a:xfrm>
            <a:off x="6487888" y="922884"/>
            <a:ext cx="3744416" cy="20162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329"/>
          <p:cNvSpPr txBox="1"/>
          <p:nvPr/>
        </p:nvSpPr>
        <p:spPr>
          <a:xfrm>
            <a:off x="2895872" y="2942306"/>
            <a:ext cx="2016224" cy="369332"/>
          </a:xfrm>
          <a:prstGeom prst="rect">
            <a:avLst/>
          </a:prstGeom>
          <a:noFill/>
          <a:ln>
            <a:solidFill>
              <a:schemeClr val="accent1">
                <a:shade val="50000"/>
              </a:schemeClr>
            </a:solidFill>
          </a:ln>
        </p:spPr>
        <p:txBody>
          <a:bodyPr wrap="square" rtlCol="0">
            <a:spAutoFit/>
          </a:bodyPr>
          <a:lstStyle/>
          <a:p>
            <a:r>
              <a:rPr lang="en-US" altLang="zh-TW" dirty="0" smtClean="0"/>
              <a:t>Supervised learning</a:t>
            </a:r>
            <a:endParaRPr lang="zh-TW" altLang="en-US" dirty="0"/>
          </a:p>
        </p:txBody>
      </p:sp>
      <p:sp>
        <p:nvSpPr>
          <p:cNvPr id="23" name="文字方塊 330"/>
          <p:cNvSpPr txBox="1"/>
          <p:nvPr/>
        </p:nvSpPr>
        <p:spPr>
          <a:xfrm>
            <a:off x="7189601" y="2939108"/>
            <a:ext cx="2304256" cy="369332"/>
          </a:xfrm>
          <a:prstGeom prst="rect">
            <a:avLst/>
          </a:prstGeom>
          <a:noFill/>
          <a:ln>
            <a:solidFill>
              <a:schemeClr val="accent1">
                <a:shade val="50000"/>
              </a:schemeClr>
            </a:solidFill>
          </a:ln>
        </p:spPr>
        <p:txBody>
          <a:bodyPr wrap="square" rtlCol="0">
            <a:spAutoFit/>
          </a:bodyPr>
          <a:lstStyle/>
          <a:p>
            <a:r>
              <a:rPr lang="en-US" altLang="zh-TW" dirty="0" smtClean="0"/>
              <a:t>Unsupervised learning</a:t>
            </a:r>
            <a:endParaRPr lang="zh-TW" altLang="en-US" dirty="0"/>
          </a:p>
        </p:txBody>
      </p:sp>
      <p:sp>
        <p:nvSpPr>
          <p:cNvPr id="24" name="文字方塊 331"/>
          <p:cNvSpPr txBox="1"/>
          <p:nvPr/>
        </p:nvSpPr>
        <p:spPr>
          <a:xfrm>
            <a:off x="4759696" y="5603404"/>
            <a:ext cx="2592288" cy="369332"/>
          </a:xfrm>
          <a:prstGeom prst="rect">
            <a:avLst/>
          </a:prstGeom>
          <a:noFill/>
          <a:ln>
            <a:solidFill>
              <a:schemeClr val="accent1">
                <a:shade val="50000"/>
              </a:schemeClr>
            </a:solidFill>
          </a:ln>
        </p:spPr>
        <p:txBody>
          <a:bodyPr wrap="square" rtlCol="0">
            <a:spAutoFit/>
          </a:bodyPr>
          <a:lstStyle/>
          <a:p>
            <a:r>
              <a:rPr lang="en-US" altLang="zh-TW" dirty="0" smtClean="0"/>
              <a:t>Semi-supervised learning</a:t>
            </a:r>
            <a:endParaRPr lang="zh-TW" altLang="en-US" dirty="0"/>
          </a:p>
        </p:txBody>
      </p:sp>
      <p:sp>
        <p:nvSpPr>
          <p:cNvPr id="25" name="流程圖: 接點 332"/>
          <p:cNvSpPr/>
          <p:nvPr/>
        </p:nvSpPr>
        <p:spPr>
          <a:xfrm>
            <a:off x="2527448" y="12109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6" name="流程圖: 接點 333"/>
          <p:cNvSpPr/>
          <p:nvPr/>
        </p:nvSpPr>
        <p:spPr>
          <a:xfrm>
            <a:off x="2311424" y="14269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7" name="流程圖: 接點 334"/>
          <p:cNvSpPr/>
          <p:nvPr/>
        </p:nvSpPr>
        <p:spPr>
          <a:xfrm>
            <a:off x="2599456" y="14269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8" name="流程圖: 接點 335"/>
          <p:cNvSpPr/>
          <p:nvPr/>
        </p:nvSpPr>
        <p:spPr>
          <a:xfrm>
            <a:off x="2671464" y="106690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29" name="流程圖: 接點 336"/>
          <p:cNvSpPr/>
          <p:nvPr/>
        </p:nvSpPr>
        <p:spPr>
          <a:xfrm>
            <a:off x="2959496" y="16429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0" name="流程圖: 接點 337"/>
          <p:cNvSpPr/>
          <p:nvPr/>
        </p:nvSpPr>
        <p:spPr>
          <a:xfrm>
            <a:off x="2887488" y="128292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31" name="乘號 338"/>
          <p:cNvSpPr/>
          <p:nvPr/>
        </p:nvSpPr>
        <p:spPr>
          <a:xfrm>
            <a:off x="3823592" y="14269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乘號 339"/>
          <p:cNvSpPr/>
          <p:nvPr/>
        </p:nvSpPr>
        <p:spPr>
          <a:xfrm>
            <a:off x="3975992" y="15793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乘號 340"/>
          <p:cNvSpPr/>
          <p:nvPr/>
        </p:nvSpPr>
        <p:spPr>
          <a:xfrm>
            <a:off x="4128392" y="17317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乘號 341"/>
          <p:cNvSpPr/>
          <p:nvPr/>
        </p:nvSpPr>
        <p:spPr>
          <a:xfrm>
            <a:off x="4280792" y="188414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乘號 342"/>
          <p:cNvSpPr/>
          <p:nvPr/>
        </p:nvSpPr>
        <p:spPr>
          <a:xfrm>
            <a:off x="4471664" y="164296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乘號 343"/>
          <p:cNvSpPr/>
          <p:nvPr/>
        </p:nvSpPr>
        <p:spPr>
          <a:xfrm>
            <a:off x="4615680" y="185898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乘號 344"/>
          <p:cNvSpPr/>
          <p:nvPr/>
        </p:nvSpPr>
        <p:spPr>
          <a:xfrm>
            <a:off x="4831704" y="207501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乘號 345"/>
          <p:cNvSpPr/>
          <p:nvPr/>
        </p:nvSpPr>
        <p:spPr>
          <a:xfrm>
            <a:off x="4890392" y="17869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五角星形 346"/>
          <p:cNvSpPr/>
          <p:nvPr/>
        </p:nvSpPr>
        <p:spPr>
          <a:xfrm>
            <a:off x="3679576" y="221902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五角星形 347"/>
          <p:cNvSpPr/>
          <p:nvPr/>
        </p:nvSpPr>
        <p:spPr>
          <a:xfrm>
            <a:off x="3679576" y="243505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五角星形 348"/>
          <p:cNvSpPr/>
          <p:nvPr/>
        </p:nvSpPr>
        <p:spPr>
          <a:xfrm>
            <a:off x="3967608" y="229103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五角星形 349"/>
          <p:cNvSpPr/>
          <p:nvPr/>
        </p:nvSpPr>
        <p:spPr>
          <a:xfrm>
            <a:off x="3895600" y="26510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五角星形 350"/>
          <p:cNvSpPr/>
          <p:nvPr/>
        </p:nvSpPr>
        <p:spPr>
          <a:xfrm>
            <a:off x="4073152" y="254059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五角星形 351"/>
          <p:cNvSpPr/>
          <p:nvPr/>
        </p:nvSpPr>
        <p:spPr>
          <a:xfrm>
            <a:off x="4255640" y="26510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五角星形 352"/>
          <p:cNvSpPr/>
          <p:nvPr/>
        </p:nvSpPr>
        <p:spPr>
          <a:xfrm>
            <a:off x="4255640" y="236304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五角星形 353"/>
          <p:cNvSpPr/>
          <p:nvPr/>
        </p:nvSpPr>
        <p:spPr>
          <a:xfrm>
            <a:off x="4471664" y="25790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五角星形 354"/>
          <p:cNvSpPr/>
          <p:nvPr/>
        </p:nvSpPr>
        <p:spPr>
          <a:xfrm>
            <a:off x="3391544" y="236304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五角星形 355"/>
          <p:cNvSpPr/>
          <p:nvPr/>
        </p:nvSpPr>
        <p:spPr>
          <a:xfrm>
            <a:off x="3607568" y="2651076"/>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五角星形 356"/>
          <p:cNvSpPr/>
          <p:nvPr/>
        </p:nvSpPr>
        <p:spPr>
          <a:xfrm>
            <a:off x="3319536" y="257906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流程圖: 接點 357"/>
          <p:cNvSpPr/>
          <p:nvPr/>
        </p:nvSpPr>
        <p:spPr>
          <a:xfrm>
            <a:off x="2751856" y="15793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1" name="流程圖: 接點 358"/>
          <p:cNvSpPr/>
          <p:nvPr/>
        </p:nvSpPr>
        <p:spPr>
          <a:xfrm>
            <a:off x="2743472" y="185898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2" name="流程圖: 接點 359"/>
          <p:cNvSpPr/>
          <p:nvPr/>
        </p:nvSpPr>
        <p:spPr>
          <a:xfrm>
            <a:off x="3056656" y="188414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3" name="流程圖: 接點 360"/>
          <p:cNvSpPr/>
          <p:nvPr/>
        </p:nvSpPr>
        <p:spPr>
          <a:xfrm>
            <a:off x="2887488" y="20750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4" name="流程圖: 接點 361"/>
          <p:cNvSpPr/>
          <p:nvPr/>
        </p:nvSpPr>
        <p:spPr>
          <a:xfrm>
            <a:off x="3175520" y="164296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5" name="流程圖: 接點 362"/>
          <p:cNvSpPr/>
          <p:nvPr/>
        </p:nvSpPr>
        <p:spPr>
          <a:xfrm>
            <a:off x="3039888" y="136331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6" name="流程圖: 接點 363"/>
          <p:cNvSpPr/>
          <p:nvPr/>
        </p:nvSpPr>
        <p:spPr>
          <a:xfrm>
            <a:off x="2527448" y="171497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57" name="乘號 364"/>
          <p:cNvSpPr/>
          <p:nvPr/>
        </p:nvSpPr>
        <p:spPr>
          <a:xfrm>
            <a:off x="5042792" y="19393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乘號 365"/>
          <p:cNvSpPr/>
          <p:nvPr/>
        </p:nvSpPr>
        <p:spPr>
          <a:xfrm>
            <a:off x="5195192" y="20917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乘號 366"/>
          <p:cNvSpPr/>
          <p:nvPr/>
        </p:nvSpPr>
        <p:spPr>
          <a:xfrm>
            <a:off x="4903712" y="15709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乘號 367"/>
          <p:cNvSpPr/>
          <p:nvPr/>
        </p:nvSpPr>
        <p:spPr>
          <a:xfrm>
            <a:off x="5347592" y="224418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乘號 368"/>
          <p:cNvSpPr/>
          <p:nvPr/>
        </p:nvSpPr>
        <p:spPr>
          <a:xfrm>
            <a:off x="4687688" y="157095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接點 369"/>
          <p:cNvCxnSpPr/>
          <p:nvPr/>
        </p:nvCxnSpPr>
        <p:spPr>
          <a:xfrm rot="16200000" flipH="1">
            <a:off x="3067508" y="1246920"/>
            <a:ext cx="936104" cy="43204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接點 370"/>
          <p:cNvCxnSpPr/>
          <p:nvPr/>
        </p:nvCxnSpPr>
        <p:spPr>
          <a:xfrm rot="10800000" flipV="1">
            <a:off x="2599456" y="1930996"/>
            <a:ext cx="1152128" cy="86409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接點 371"/>
          <p:cNvCxnSpPr/>
          <p:nvPr/>
        </p:nvCxnSpPr>
        <p:spPr>
          <a:xfrm>
            <a:off x="3751584" y="1930996"/>
            <a:ext cx="1656184" cy="72008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5" name="流程圖: 接點 372"/>
          <p:cNvSpPr/>
          <p:nvPr/>
        </p:nvSpPr>
        <p:spPr>
          <a:xfrm>
            <a:off x="6966792" y="12577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6" name="流程圖: 接點 373"/>
          <p:cNvSpPr/>
          <p:nvPr/>
        </p:nvSpPr>
        <p:spPr>
          <a:xfrm>
            <a:off x="6750768" y="14737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7" name="流程圖: 接點 374"/>
          <p:cNvSpPr/>
          <p:nvPr/>
        </p:nvSpPr>
        <p:spPr>
          <a:xfrm>
            <a:off x="7038800" y="14737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8" name="流程圖: 接點 375"/>
          <p:cNvSpPr/>
          <p:nvPr/>
        </p:nvSpPr>
        <p:spPr>
          <a:xfrm>
            <a:off x="7110808" y="111375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69" name="流程圖: 接點 376"/>
          <p:cNvSpPr/>
          <p:nvPr/>
        </p:nvSpPr>
        <p:spPr>
          <a:xfrm>
            <a:off x="7398840" y="16898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0" name="流程圖: 接點 377"/>
          <p:cNvSpPr/>
          <p:nvPr/>
        </p:nvSpPr>
        <p:spPr>
          <a:xfrm>
            <a:off x="7326832" y="13297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1" name="流程圖: 接點 378"/>
          <p:cNvSpPr/>
          <p:nvPr/>
        </p:nvSpPr>
        <p:spPr>
          <a:xfrm>
            <a:off x="7191200" y="16261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2" name="流程圖: 接點 379"/>
          <p:cNvSpPr/>
          <p:nvPr/>
        </p:nvSpPr>
        <p:spPr>
          <a:xfrm>
            <a:off x="7182816" y="19058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3" name="流程圖: 接點 380"/>
          <p:cNvSpPr/>
          <p:nvPr/>
        </p:nvSpPr>
        <p:spPr>
          <a:xfrm>
            <a:off x="7496000" y="19309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4" name="流程圖: 接點 381"/>
          <p:cNvSpPr/>
          <p:nvPr/>
        </p:nvSpPr>
        <p:spPr>
          <a:xfrm>
            <a:off x="7326832" y="21218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5" name="流程圖: 接點 382"/>
          <p:cNvSpPr/>
          <p:nvPr/>
        </p:nvSpPr>
        <p:spPr>
          <a:xfrm>
            <a:off x="7614864" y="16898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6" name="流程圖: 接點 383"/>
          <p:cNvSpPr/>
          <p:nvPr/>
        </p:nvSpPr>
        <p:spPr>
          <a:xfrm>
            <a:off x="7479232" y="14101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7" name="流程圖: 接點 384"/>
          <p:cNvSpPr/>
          <p:nvPr/>
        </p:nvSpPr>
        <p:spPr>
          <a:xfrm>
            <a:off x="6966792" y="176182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8" name="流程圖: 接點 385"/>
          <p:cNvSpPr/>
          <p:nvPr/>
        </p:nvSpPr>
        <p:spPr>
          <a:xfrm>
            <a:off x="8432104" y="164296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79" name="流程圖: 接點 386"/>
          <p:cNvSpPr/>
          <p:nvPr/>
        </p:nvSpPr>
        <p:spPr>
          <a:xfrm>
            <a:off x="8720136" y="19309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0" name="流程圖: 接點 387"/>
          <p:cNvSpPr/>
          <p:nvPr/>
        </p:nvSpPr>
        <p:spPr>
          <a:xfrm>
            <a:off x="8576120" y="178698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1" name="流程圖: 接點 388"/>
          <p:cNvSpPr/>
          <p:nvPr/>
        </p:nvSpPr>
        <p:spPr>
          <a:xfrm>
            <a:off x="8936160" y="171497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2" name="流程圖: 接點 389"/>
          <p:cNvSpPr/>
          <p:nvPr/>
        </p:nvSpPr>
        <p:spPr>
          <a:xfrm>
            <a:off x="8288088" y="149894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3" name="流程圖: 接點 390"/>
          <p:cNvSpPr/>
          <p:nvPr/>
        </p:nvSpPr>
        <p:spPr>
          <a:xfrm>
            <a:off x="9152184" y="164296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4" name="流程圖: 接點 391"/>
          <p:cNvSpPr/>
          <p:nvPr/>
        </p:nvSpPr>
        <p:spPr>
          <a:xfrm>
            <a:off x="9296200" y="185898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5" name="流程圖: 接點 392"/>
          <p:cNvSpPr/>
          <p:nvPr/>
        </p:nvSpPr>
        <p:spPr>
          <a:xfrm>
            <a:off x="9224192" y="20833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6" name="流程圖: 接點 393"/>
          <p:cNvSpPr/>
          <p:nvPr/>
        </p:nvSpPr>
        <p:spPr>
          <a:xfrm>
            <a:off x="9368208" y="164296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7" name="流程圖: 接點 394"/>
          <p:cNvSpPr/>
          <p:nvPr/>
        </p:nvSpPr>
        <p:spPr>
          <a:xfrm>
            <a:off x="9440216" y="200300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8" name="流程圖: 接點 395"/>
          <p:cNvSpPr/>
          <p:nvPr/>
        </p:nvSpPr>
        <p:spPr>
          <a:xfrm>
            <a:off x="9008168" y="193099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89" name="流程圖: 接點 396"/>
          <p:cNvSpPr/>
          <p:nvPr/>
        </p:nvSpPr>
        <p:spPr>
          <a:xfrm>
            <a:off x="9728248" y="229103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0" name="流程圖: 接點 397"/>
          <p:cNvSpPr/>
          <p:nvPr/>
        </p:nvSpPr>
        <p:spPr>
          <a:xfrm>
            <a:off x="9584232" y="214702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1" name="流程圖: 接點 398"/>
          <p:cNvSpPr/>
          <p:nvPr/>
        </p:nvSpPr>
        <p:spPr>
          <a:xfrm>
            <a:off x="7712024" y="265107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2" name="流程圖: 接點 399"/>
          <p:cNvSpPr/>
          <p:nvPr/>
        </p:nvSpPr>
        <p:spPr>
          <a:xfrm>
            <a:off x="7784032" y="24350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3" name="流程圖: 接點 400"/>
          <p:cNvSpPr/>
          <p:nvPr/>
        </p:nvSpPr>
        <p:spPr>
          <a:xfrm>
            <a:off x="8000056" y="2291036"/>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4" name="流程圖: 接點 401"/>
          <p:cNvSpPr/>
          <p:nvPr/>
        </p:nvSpPr>
        <p:spPr>
          <a:xfrm>
            <a:off x="8216080" y="236304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5" name="流程圖: 接點 402"/>
          <p:cNvSpPr/>
          <p:nvPr/>
        </p:nvSpPr>
        <p:spPr>
          <a:xfrm>
            <a:off x="7928048" y="27230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6" name="流程圖: 接點 403"/>
          <p:cNvSpPr/>
          <p:nvPr/>
        </p:nvSpPr>
        <p:spPr>
          <a:xfrm>
            <a:off x="8000056" y="2507060"/>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7" name="流程圖: 接點 404"/>
          <p:cNvSpPr/>
          <p:nvPr/>
        </p:nvSpPr>
        <p:spPr>
          <a:xfrm>
            <a:off x="8144072" y="27230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8" name="流程圖: 接點 405"/>
          <p:cNvSpPr/>
          <p:nvPr/>
        </p:nvSpPr>
        <p:spPr>
          <a:xfrm>
            <a:off x="8432104" y="2435052"/>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99" name="流程圖: 接點 406"/>
          <p:cNvSpPr/>
          <p:nvPr/>
        </p:nvSpPr>
        <p:spPr>
          <a:xfrm>
            <a:off x="8648128" y="25790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0" name="流程圖: 接點 407"/>
          <p:cNvSpPr/>
          <p:nvPr/>
        </p:nvSpPr>
        <p:spPr>
          <a:xfrm>
            <a:off x="8288088" y="2579068"/>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1" name="流程圖: 接點 408"/>
          <p:cNvSpPr/>
          <p:nvPr/>
        </p:nvSpPr>
        <p:spPr>
          <a:xfrm>
            <a:off x="8432104" y="2723084"/>
            <a:ext cx="144016" cy="144016"/>
          </a:xfrm>
          <a:prstGeom prst="flowChartConnector">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2" name="流程圖: 接點 410"/>
          <p:cNvSpPr/>
          <p:nvPr/>
        </p:nvSpPr>
        <p:spPr>
          <a:xfrm>
            <a:off x="4687688" y="38752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3" name="流程圖: 接點 411"/>
          <p:cNvSpPr/>
          <p:nvPr/>
        </p:nvSpPr>
        <p:spPr>
          <a:xfrm>
            <a:off x="4471664" y="40912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4" name="流程圖: 接點 412"/>
          <p:cNvSpPr/>
          <p:nvPr/>
        </p:nvSpPr>
        <p:spPr>
          <a:xfrm>
            <a:off x="4759696" y="40912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5" name="流程圖: 接點 413"/>
          <p:cNvSpPr/>
          <p:nvPr/>
        </p:nvSpPr>
        <p:spPr>
          <a:xfrm>
            <a:off x="4831704" y="373119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6" name="流程圖: 接點 414"/>
          <p:cNvSpPr/>
          <p:nvPr/>
        </p:nvSpPr>
        <p:spPr>
          <a:xfrm>
            <a:off x="5119736" y="43072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7" name="流程圖: 接點 415"/>
          <p:cNvSpPr/>
          <p:nvPr/>
        </p:nvSpPr>
        <p:spPr>
          <a:xfrm>
            <a:off x="5047728" y="394722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08" name="乘號 416"/>
          <p:cNvSpPr/>
          <p:nvPr/>
        </p:nvSpPr>
        <p:spPr>
          <a:xfrm>
            <a:off x="5983832" y="40912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乘號 417"/>
          <p:cNvSpPr/>
          <p:nvPr/>
        </p:nvSpPr>
        <p:spPr>
          <a:xfrm>
            <a:off x="6136232" y="42436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乘號 418"/>
          <p:cNvSpPr/>
          <p:nvPr/>
        </p:nvSpPr>
        <p:spPr>
          <a:xfrm>
            <a:off x="6288632" y="43960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乘號 419"/>
          <p:cNvSpPr/>
          <p:nvPr/>
        </p:nvSpPr>
        <p:spPr>
          <a:xfrm>
            <a:off x="6441032" y="454843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乘號 420"/>
          <p:cNvSpPr/>
          <p:nvPr/>
        </p:nvSpPr>
        <p:spPr>
          <a:xfrm>
            <a:off x="6631904" y="4307260"/>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乘號 421"/>
          <p:cNvSpPr/>
          <p:nvPr/>
        </p:nvSpPr>
        <p:spPr>
          <a:xfrm>
            <a:off x="6775920" y="4523284"/>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乘號 422"/>
          <p:cNvSpPr/>
          <p:nvPr/>
        </p:nvSpPr>
        <p:spPr>
          <a:xfrm>
            <a:off x="6991944" y="4739308"/>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乘號 423"/>
          <p:cNvSpPr/>
          <p:nvPr/>
        </p:nvSpPr>
        <p:spPr>
          <a:xfrm>
            <a:off x="7050632" y="44512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五角星形 424"/>
          <p:cNvSpPr/>
          <p:nvPr/>
        </p:nvSpPr>
        <p:spPr>
          <a:xfrm>
            <a:off x="5839816" y="488332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五角星形 425"/>
          <p:cNvSpPr/>
          <p:nvPr/>
        </p:nvSpPr>
        <p:spPr>
          <a:xfrm>
            <a:off x="5839816" y="5099348"/>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五角星形 426"/>
          <p:cNvSpPr/>
          <p:nvPr/>
        </p:nvSpPr>
        <p:spPr>
          <a:xfrm>
            <a:off x="6127848" y="495533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五角星形 427"/>
          <p:cNvSpPr/>
          <p:nvPr/>
        </p:nvSpPr>
        <p:spPr>
          <a:xfrm>
            <a:off x="6055840" y="53153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五角星形 428"/>
          <p:cNvSpPr/>
          <p:nvPr/>
        </p:nvSpPr>
        <p:spPr>
          <a:xfrm>
            <a:off x="6233392" y="520489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五角星形 429"/>
          <p:cNvSpPr/>
          <p:nvPr/>
        </p:nvSpPr>
        <p:spPr>
          <a:xfrm>
            <a:off x="6415880" y="53153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五角星形 430"/>
          <p:cNvSpPr/>
          <p:nvPr/>
        </p:nvSpPr>
        <p:spPr>
          <a:xfrm>
            <a:off x="6415880" y="502734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五角星形 431"/>
          <p:cNvSpPr/>
          <p:nvPr/>
        </p:nvSpPr>
        <p:spPr>
          <a:xfrm>
            <a:off x="6631904" y="52433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五角星形 432"/>
          <p:cNvSpPr/>
          <p:nvPr/>
        </p:nvSpPr>
        <p:spPr>
          <a:xfrm>
            <a:off x="5551784" y="5027340"/>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五角星形 433"/>
          <p:cNvSpPr/>
          <p:nvPr/>
        </p:nvSpPr>
        <p:spPr>
          <a:xfrm>
            <a:off x="5767808" y="5315372"/>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五角星形 434"/>
          <p:cNvSpPr/>
          <p:nvPr/>
        </p:nvSpPr>
        <p:spPr>
          <a:xfrm>
            <a:off x="5479776" y="5243364"/>
            <a:ext cx="216024" cy="216024"/>
          </a:xfrm>
          <a:prstGeom prst="star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流程圖: 接點 435"/>
          <p:cNvSpPr/>
          <p:nvPr/>
        </p:nvSpPr>
        <p:spPr>
          <a:xfrm>
            <a:off x="4912096" y="42436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8" name="流程圖: 接點 436"/>
          <p:cNvSpPr/>
          <p:nvPr/>
        </p:nvSpPr>
        <p:spPr>
          <a:xfrm>
            <a:off x="4903712" y="4523284"/>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29" name="流程圖: 接點 437"/>
          <p:cNvSpPr/>
          <p:nvPr/>
        </p:nvSpPr>
        <p:spPr>
          <a:xfrm>
            <a:off x="5216896" y="4548436"/>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0" name="流程圖: 接點 438"/>
          <p:cNvSpPr/>
          <p:nvPr/>
        </p:nvSpPr>
        <p:spPr>
          <a:xfrm>
            <a:off x="5047728" y="473930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1" name="流程圖: 接點 439"/>
          <p:cNvSpPr/>
          <p:nvPr/>
        </p:nvSpPr>
        <p:spPr>
          <a:xfrm>
            <a:off x="5335760" y="4307260"/>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2" name="流程圖: 接點 440"/>
          <p:cNvSpPr/>
          <p:nvPr/>
        </p:nvSpPr>
        <p:spPr>
          <a:xfrm>
            <a:off x="5200128" y="4027612"/>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3" name="流程圖: 接點 441"/>
          <p:cNvSpPr/>
          <p:nvPr/>
        </p:nvSpPr>
        <p:spPr>
          <a:xfrm>
            <a:off x="4687688" y="4379268"/>
            <a:ext cx="144016" cy="144016"/>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FF0000"/>
              </a:solidFill>
            </a:endParaRPr>
          </a:p>
        </p:txBody>
      </p:sp>
      <p:sp>
        <p:nvSpPr>
          <p:cNvPr id="134" name="乘號 442"/>
          <p:cNvSpPr/>
          <p:nvPr/>
        </p:nvSpPr>
        <p:spPr>
          <a:xfrm>
            <a:off x="7203032" y="46036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乘號 443"/>
          <p:cNvSpPr/>
          <p:nvPr/>
        </p:nvSpPr>
        <p:spPr>
          <a:xfrm>
            <a:off x="7355432" y="47560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乘號 444"/>
          <p:cNvSpPr/>
          <p:nvPr/>
        </p:nvSpPr>
        <p:spPr>
          <a:xfrm>
            <a:off x="7063952" y="423525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乘號 445"/>
          <p:cNvSpPr/>
          <p:nvPr/>
        </p:nvSpPr>
        <p:spPr>
          <a:xfrm>
            <a:off x="7507832" y="4908476"/>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乘號 446"/>
          <p:cNvSpPr/>
          <p:nvPr/>
        </p:nvSpPr>
        <p:spPr>
          <a:xfrm>
            <a:off x="6847928" y="4235252"/>
            <a:ext cx="216024" cy="21602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流程圖: 決策 447"/>
          <p:cNvSpPr/>
          <p:nvPr/>
        </p:nvSpPr>
        <p:spPr>
          <a:xfrm>
            <a:off x="5623792" y="365918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流程圖: 決策 448"/>
          <p:cNvSpPr/>
          <p:nvPr/>
        </p:nvSpPr>
        <p:spPr>
          <a:xfrm>
            <a:off x="5407768" y="37311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流程圖: 決策 449"/>
          <p:cNvSpPr/>
          <p:nvPr/>
        </p:nvSpPr>
        <p:spPr>
          <a:xfrm>
            <a:off x="4903712" y="394722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流程圖: 決策 450"/>
          <p:cNvSpPr/>
          <p:nvPr/>
        </p:nvSpPr>
        <p:spPr>
          <a:xfrm>
            <a:off x="5047728" y="365918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流程圖: 決策 451"/>
          <p:cNvSpPr/>
          <p:nvPr/>
        </p:nvSpPr>
        <p:spPr>
          <a:xfrm>
            <a:off x="4615680" y="416324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流程圖: 決策 452"/>
          <p:cNvSpPr/>
          <p:nvPr/>
        </p:nvSpPr>
        <p:spPr>
          <a:xfrm>
            <a:off x="5983832" y="502734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流程圖: 決策 453"/>
          <p:cNvSpPr/>
          <p:nvPr/>
        </p:nvSpPr>
        <p:spPr>
          <a:xfrm>
            <a:off x="5335760" y="50993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流程圖: 決策 454"/>
          <p:cNvSpPr/>
          <p:nvPr/>
        </p:nvSpPr>
        <p:spPr>
          <a:xfrm>
            <a:off x="5119736"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流程圖: 決策 455"/>
          <p:cNvSpPr/>
          <p:nvPr/>
        </p:nvSpPr>
        <p:spPr>
          <a:xfrm>
            <a:off x="5191744" y="373119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流程圖: 決策 456"/>
          <p:cNvSpPr/>
          <p:nvPr/>
        </p:nvSpPr>
        <p:spPr>
          <a:xfrm>
            <a:off x="5047728" y="445127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流程圖: 決策 457"/>
          <p:cNvSpPr/>
          <p:nvPr/>
        </p:nvSpPr>
        <p:spPr>
          <a:xfrm>
            <a:off x="5335760" y="387521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流程圖: 決策 458"/>
          <p:cNvSpPr/>
          <p:nvPr/>
        </p:nvSpPr>
        <p:spPr>
          <a:xfrm>
            <a:off x="5335760" y="40912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1" name="流程圖: 決策 459"/>
          <p:cNvSpPr/>
          <p:nvPr/>
        </p:nvSpPr>
        <p:spPr>
          <a:xfrm>
            <a:off x="5767808" y="365918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2" name="流程圖: 決策 460"/>
          <p:cNvSpPr/>
          <p:nvPr/>
        </p:nvSpPr>
        <p:spPr>
          <a:xfrm>
            <a:off x="5335760"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流程圖: 決策 461"/>
          <p:cNvSpPr/>
          <p:nvPr/>
        </p:nvSpPr>
        <p:spPr>
          <a:xfrm>
            <a:off x="5983832" y="473930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流程圖: 決策 462"/>
          <p:cNvSpPr/>
          <p:nvPr/>
        </p:nvSpPr>
        <p:spPr>
          <a:xfrm>
            <a:off x="5767808" y="473930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流程圖: 決策 463"/>
          <p:cNvSpPr/>
          <p:nvPr/>
        </p:nvSpPr>
        <p:spPr>
          <a:xfrm>
            <a:off x="5695800" y="459529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流程圖: 決策 464"/>
          <p:cNvSpPr/>
          <p:nvPr/>
        </p:nvSpPr>
        <p:spPr>
          <a:xfrm>
            <a:off x="5551784" y="481131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流程圖: 決策 465"/>
          <p:cNvSpPr/>
          <p:nvPr/>
        </p:nvSpPr>
        <p:spPr>
          <a:xfrm>
            <a:off x="6703912" y="5099348"/>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流程圖: 決策 466"/>
          <p:cNvSpPr/>
          <p:nvPr/>
        </p:nvSpPr>
        <p:spPr>
          <a:xfrm>
            <a:off x="6847928"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流程圖: 決策 467"/>
          <p:cNvSpPr/>
          <p:nvPr/>
        </p:nvSpPr>
        <p:spPr>
          <a:xfrm>
            <a:off x="6919936" y="517135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流程圖: 決策 468"/>
          <p:cNvSpPr/>
          <p:nvPr/>
        </p:nvSpPr>
        <p:spPr>
          <a:xfrm>
            <a:off x="7063952"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流程圖: 決策 469"/>
          <p:cNvSpPr/>
          <p:nvPr/>
        </p:nvSpPr>
        <p:spPr>
          <a:xfrm>
            <a:off x="5911824" y="459529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流程圖: 決策 470"/>
          <p:cNvSpPr/>
          <p:nvPr/>
        </p:nvSpPr>
        <p:spPr>
          <a:xfrm>
            <a:off x="4903712"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流程圖: 決策 471"/>
          <p:cNvSpPr/>
          <p:nvPr/>
        </p:nvSpPr>
        <p:spPr>
          <a:xfrm>
            <a:off x="6127848" y="517135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流程圖: 決策 472"/>
          <p:cNvSpPr/>
          <p:nvPr/>
        </p:nvSpPr>
        <p:spPr>
          <a:xfrm>
            <a:off x="6415880" y="4307260"/>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流程圖: 決策 473"/>
          <p:cNvSpPr/>
          <p:nvPr/>
        </p:nvSpPr>
        <p:spPr>
          <a:xfrm>
            <a:off x="7568008" y="517135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6" name="流程圖: 決策 474"/>
          <p:cNvSpPr/>
          <p:nvPr/>
        </p:nvSpPr>
        <p:spPr>
          <a:xfrm>
            <a:off x="7279976" y="445127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7" name="流程圖: 決策 475"/>
          <p:cNvSpPr/>
          <p:nvPr/>
        </p:nvSpPr>
        <p:spPr>
          <a:xfrm>
            <a:off x="7640016" y="5315372"/>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8" name="流程圖: 決策 476"/>
          <p:cNvSpPr/>
          <p:nvPr/>
        </p:nvSpPr>
        <p:spPr>
          <a:xfrm>
            <a:off x="4632448" y="5188124"/>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流程圖: 決策 477"/>
          <p:cNvSpPr/>
          <p:nvPr/>
        </p:nvSpPr>
        <p:spPr>
          <a:xfrm>
            <a:off x="7135960" y="4091236"/>
            <a:ext cx="144016" cy="144016"/>
          </a:xfrm>
          <a:prstGeom prst="flowChartDecisi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0" name="手繪多邊形 478"/>
          <p:cNvSpPr/>
          <p:nvPr/>
        </p:nvSpPr>
        <p:spPr>
          <a:xfrm>
            <a:off x="4336626" y="3781550"/>
            <a:ext cx="2141951" cy="1327759"/>
          </a:xfrm>
          <a:custGeom>
            <a:avLst/>
            <a:gdLst>
              <a:gd name="connsiteX0" fmla="*/ 2141951 w 2141951"/>
              <a:gd name="connsiteY0" fmla="*/ 0 h 1327759"/>
              <a:gd name="connsiteX1" fmla="*/ 1478071 w 2141951"/>
              <a:gd name="connsiteY1" fmla="*/ 187890 h 1327759"/>
              <a:gd name="connsiteX2" fmla="*/ 1215025 w 2141951"/>
              <a:gd name="connsiteY2" fmla="*/ 864296 h 1327759"/>
              <a:gd name="connsiteX3" fmla="*/ 889348 w 2141951"/>
              <a:gd name="connsiteY3" fmla="*/ 1290181 h 1327759"/>
              <a:gd name="connsiteX4" fmla="*/ 0 w 2141951"/>
              <a:gd name="connsiteY4" fmla="*/ 1089764 h 13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951" h="1327759">
                <a:moveTo>
                  <a:pt x="2141951" y="0"/>
                </a:moveTo>
                <a:cubicBezTo>
                  <a:pt x="1887255" y="21920"/>
                  <a:pt x="1632559" y="43841"/>
                  <a:pt x="1478071" y="187890"/>
                </a:cubicBezTo>
                <a:cubicBezTo>
                  <a:pt x="1323583" y="331939"/>
                  <a:pt x="1313145" y="680581"/>
                  <a:pt x="1215025" y="864296"/>
                </a:cubicBezTo>
                <a:cubicBezTo>
                  <a:pt x="1116905" y="1048011"/>
                  <a:pt x="1091852" y="1252603"/>
                  <a:pt x="889348" y="1290181"/>
                </a:cubicBezTo>
                <a:cubicBezTo>
                  <a:pt x="686844" y="1327759"/>
                  <a:pt x="343422" y="1208761"/>
                  <a:pt x="0" y="1089764"/>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1" name="手繪多邊形 479"/>
          <p:cNvSpPr/>
          <p:nvPr/>
        </p:nvSpPr>
        <p:spPr>
          <a:xfrm>
            <a:off x="5664385" y="4295117"/>
            <a:ext cx="1828800" cy="1177447"/>
          </a:xfrm>
          <a:custGeom>
            <a:avLst/>
            <a:gdLst>
              <a:gd name="connsiteX0" fmla="*/ 0 w 1828800"/>
              <a:gd name="connsiteY0" fmla="*/ 0 h 1177447"/>
              <a:gd name="connsiteX1" fmla="*/ 450937 w 1828800"/>
              <a:gd name="connsiteY1" fmla="*/ 200417 h 1177447"/>
              <a:gd name="connsiteX2" fmla="*/ 864296 w 1828800"/>
              <a:gd name="connsiteY2" fmla="*/ 601249 h 1177447"/>
              <a:gd name="connsiteX3" fmla="*/ 1528175 w 1828800"/>
              <a:gd name="connsiteY3" fmla="*/ 764088 h 1177447"/>
              <a:gd name="connsiteX4" fmla="*/ 1828800 w 1828800"/>
              <a:gd name="connsiteY4" fmla="*/ 1177447 h 1177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1177447">
                <a:moveTo>
                  <a:pt x="0" y="0"/>
                </a:moveTo>
                <a:cubicBezTo>
                  <a:pt x="153444" y="50104"/>
                  <a:pt x="306888" y="100209"/>
                  <a:pt x="450937" y="200417"/>
                </a:cubicBezTo>
                <a:cubicBezTo>
                  <a:pt x="594986" y="300625"/>
                  <a:pt x="684756" y="507304"/>
                  <a:pt x="864296" y="601249"/>
                </a:cubicBezTo>
                <a:cubicBezTo>
                  <a:pt x="1043836" y="695194"/>
                  <a:pt x="1367425" y="668055"/>
                  <a:pt x="1528175" y="764088"/>
                </a:cubicBezTo>
                <a:cubicBezTo>
                  <a:pt x="1688925" y="860121"/>
                  <a:pt x="1758862" y="1018784"/>
                  <a:pt x="1828800" y="1177447"/>
                </a:cubicBezTo>
              </a:path>
            </a:pathLst>
          </a:cu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72" name="橢圓 480"/>
          <p:cNvSpPr/>
          <p:nvPr/>
        </p:nvSpPr>
        <p:spPr>
          <a:xfrm>
            <a:off x="6631904" y="994892"/>
            <a:ext cx="1296144" cy="13681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3" name="手繪多邊形 481"/>
          <p:cNvSpPr/>
          <p:nvPr/>
        </p:nvSpPr>
        <p:spPr>
          <a:xfrm>
            <a:off x="7223876" y="2080098"/>
            <a:ext cx="1918569" cy="862208"/>
          </a:xfrm>
          <a:custGeom>
            <a:avLst/>
            <a:gdLst>
              <a:gd name="connsiteX0" fmla="*/ 144049 w 1918569"/>
              <a:gd name="connsiteY0" fmla="*/ 599162 h 862208"/>
              <a:gd name="connsiteX1" fmla="*/ 807928 w 1918569"/>
              <a:gd name="connsiteY1" fmla="*/ 10438 h 862208"/>
              <a:gd name="connsiteX2" fmla="*/ 1810010 w 1918569"/>
              <a:gd name="connsiteY2" fmla="*/ 536531 h 862208"/>
              <a:gd name="connsiteX3" fmla="*/ 1459282 w 1918569"/>
              <a:gd name="connsiteY3" fmla="*/ 824630 h 862208"/>
              <a:gd name="connsiteX4" fmla="*/ 219205 w 1918569"/>
              <a:gd name="connsiteY4" fmla="*/ 762000 h 862208"/>
              <a:gd name="connsiteX5" fmla="*/ 144049 w 1918569"/>
              <a:gd name="connsiteY5" fmla="*/ 599162 h 86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8569" h="862208">
                <a:moveTo>
                  <a:pt x="144049" y="599162"/>
                </a:moveTo>
                <a:cubicBezTo>
                  <a:pt x="242170" y="473902"/>
                  <a:pt x="530268" y="20876"/>
                  <a:pt x="807928" y="10438"/>
                </a:cubicBezTo>
                <a:cubicBezTo>
                  <a:pt x="1085588" y="0"/>
                  <a:pt x="1701451" y="400832"/>
                  <a:pt x="1810010" y="536531"/>
                </a:cubicBezTo>
                <a:cubicBezTo>
                  <a:pt x="1918569" y="672230"/>
                  <a:pt x="1724416" y="787052"/>
                  <a:pt x="1459282" y="824630"/>
                </a:cubicBezTo>
                <a:cubicBezTo>
                  <a:pt x="1194148" y="862208"/>
                  <a:pt x="438411" y="801666"/>
                  <a:pt x="219205" y="762000"/>
                </a:cubicBezTo>
                <a:cubicBezTo>
                  <a:pt x="0" y="722334"/>
                  <a:pt x="45929" y="724422"/>
                  <a:pt x="144049" y="599162"/>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4" name="手繪多邊形 482"/>
          <p:cNvSpPr/>
          <p:nvPr/>
        </p:nvSpPr>
        <p:spPr>
          <a:xfrm>
            <a:off x="8069382" y="1219977"/>
            <a:ext cx="1939446" cy="1421704"/>
          </a:xfrm>
          <a:custGeom>
            <a:avLst/>
            <a:gdLst>
              <a:gd name="connsiteX0" fmla="*/ 137787 w 1939446"/>
              <a:gd name="connsiteY0" fmla="*/ 56367 h 1421704"/>
              <a:gd name="connsiteX1" fmla="*/ 50104 w 1939446"/>
              <a:gd name="connsiteY1" fmla="*/ 231732 h 1421704"/>
              <a:gd name="connsiteX2" fmla="*/ 438411 w 1939446"/>
              <a:gd name="connsiteY2" fmla="*/ 908137 h 1421704"/>
              <a:gd name="connsiteX3" fmla="*/ 1678488 w 1939446"/>
              <a:gd name="connsiteY3" fmla="*/ 1359074 h 1421704"/>
              <a:gd name="connsiteX4" fmla="*/ 1929008 w 1939446"/>
              <a:gd name="connsiteY4" fmla="*/ 1283918 h 1421704"/>
              <a:gd name="connsiteX5" fmla="*/ 1741118 w 1939446"/>
              <a:gd name="connsiteY5" fmla="*/ 682669 h 1421704"/>
              <a:gd name="connsiteX6" fmla="*/ 1503124 w 1939446"/>
              <a:gd name="connsiteY6" fmla="*/ 306888 h 1421704"/>
              <a:gd name="connsiteX7" fmla="*/ 538619 w 1939446"/>
              <a:gd name="connsiteY7" fmla="*/ 43841 h 1421704"/>
              <a:gd name="connsiteX8" fmla="*/ 137787 w 1939446"/>
              <a:gd name="connsiteY8" fmla="*/ 56367 h 142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46" h="1421704">
                <a:moveTo>
                  <a:pt x="137787" y="56367"/>
                </a:moveTo>
                <a:cubicBezTo>
                  <a:pt x="56368" y="87682"/>
                  <a:pt x="0" y="89771"/>
                  <a:pt x="50104" y="231732"/>
                </a:cubicBezTo>
                <a:cubicBezTo>
                  <a:pt x="100208" y="373693"/>
                  <a:pt x="167014" y="720247"/>
                  <a:pt x="438411" y="908137"/>
                </a:cubicBezTo>
                <a:cubicBezTo>
                  <a:pt x="709808" y="1096027"/>
                  <a:pt x="1430055" y="1296444"/>
                  <a:pt x="1678488" y="1359074"/>
                </a:cubicBezTo>
                <a:cubicBezTo>
                  <a:pt x="1926921" y="1421704"/>
                  <a:pt x="1918570" y="1396652"/>
                  <a:pt x="1929008" y="1283918"/>
                </a:cubicBezTo>
                <a:cubicBezTo>
                  <a:pt x="1939446" y="1171184"/>
                  <a:pt x="1812099" y="845507"/>
                  <a:pt x="1741118" y="682669"/>
                </a:cubicBezTo>
                <a:cubicBezTo>
                  <a:pt x="1670137" y="519831"/>
                  <a:pt x="1703540" y="413359"/>
                  <a:pt x="1503124" y="306888"/>
                </a:cubicBezTo>
                <a:cubicBezTo>
                  <a:pt x="1302708" y="200417"/>
                  <a:pt x="768263" y="87682"/>
                  <a:pt x="538619" y="43841"/>
                </a:cubicBezTo>
                <a:cubicBezTo>
                  <a:pt x="308975" y="0"/>
                  <a:pt x="219206" y="25052"/>
                  <a:pt x="137787" y="56367"/>
                </a:cubicBezTo>
                <a:close/>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TextBox 1"/>
          <p:cNvSpPr txBox="1"/>
          <p:nvPr/>
        </p:nvSpPr>
        <p:spPr>
          <a:xfrm>
            <a:off x="6576820" y="6472183"/>
            <a:ext cx="7017203" cy="338554"/>
          </a:xfrm>
          <a:prstGeom prst="rect">
            <a:avLst/>
          </a:prstGeom>
          <a:noFill/>
        </p:spPr>
        <p:txBody>
          <a:bodyPr wrap="square" rtlCol="0">
            <a:spAutoFit/>
          </a:bodyPr>
          <a:lstStyle/>
          <a:p>
            <a:r>
              <a:rPr lang="en-US" sz="1600" dirty="0" smtClean="0">
                <a:latin typeface="Cambria" panose="02040503050406030204" pitchFamily="18" charset="0"/>
              </a:rPr>
              <a:t>Image Source: </a:t>
            </a:r>
            <a:r>
              <a:rPr lang="en-US" altLang="zh-TW" sz="1600" dirty="0">
                <a:latin typeface="Cambria" panose="02040503050406030204" pitchFamily="18" charset="0"/>
              </a:rPr>
              <a:t>Yi-Fan </a:t>
            </a:r>
            <a:r>
              <a:rPr lang="en-US" altLang="zh-TW" sz="1600" dirty="0" smtClean="0">
                <a:latin typeface="Cambria" panose="02040503050406030204" pitchFamily="18" charset="0"/>
              </a:rPr>
              <a:t>Chang, </a:t>
            </a:r>
            <a:r>
              <a:rPr lang="en-US" altLang="zh-TW" sz="1600" dirty="0">
                <a:latin typeface="Cambria" panose="02040503050406030204" pitchFamily="18" charset="0"/>
              </a:rPr>
              <a:t>An Overview </a:t>
            </a:r>
            <a:r>
              <a:rPr lang="en-US" altLang="zh-TW" sz="1600" dirty="0" smtClean="0">
                <a:latin typeface="Cambria" panose="02040503050406030204" pitchFamily="18" charset="0"/>
              </a:rPr>
              <a:t>of Machine </a:t>
            </a:r>
            <a:r>
              <a:rPr lang="en-US" altLang="zh-TW" sz="1600" dirty="0">
                <a:latin typeface="Cambria" panose="02040503050406030204" pitchFamily="18" charset="0"/>
              </a:rPr>
              <a:t>Learning</a:t>
            </a:r>
            <a:endParaRPr lang="en-US" sz="1600" dirty="0">
              <a:latin typeface="Cambria" panose="02040503050406030204" pitchFamily="18" charset="0"/>
            </a:endParaRPr>
          </a:p>
        </p:txBody>
      </p:sp>
    </p:spTree>
    <p:extLst>
      <p:ext uri="{BB962C8B-B14F-4D97-AF65-F5344CB8AC3E}">
        <p14:creationId xmlns:p14="http://schemas.microsoft.com/office/powerpoint/2010/main" val="4089663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055" y="0"/>
            <a:ext cx="10515600" cy="1325563"/>
          </a:xfrm>
        </p:spPr>
        <p:txBody>
          <a:bodyPr/>
          <a:lstStyle/>
          <a:p>
            <a:r>
              <a:rPr lang="en-US" altLang="zh-TW" dirty="0">
                <a:latin typeface="Cambria" panose="02040503050406030204" pitchFamily="18" charset="0"/>
                <a:ea typeface="Cambria" panose="02040503050406030204" pitchFamily="18" charset="0"/>
              </a:rPr>
              <a:t>Supervised </a:t>
            </a:r>
            <a:r>
              <a:rPr lang="en-US" altLang="zh-TW" dirty="0" smtClean="0">
                <a:latin typeface="Cambria" panose="02040503050406030204" pitchFamily="18" charset="0"/>
                <a:ea typeface="Cambria" panose="02040503050406030204" pitchFamily="18" charset="0"/>
              </a:rPr>
              <a:t>learning</a:t>
            </a:r>
            <a:endParaRPr lang="en-US" dirty="0">
              <a:latin typeface="Cambria" panose="02040503050406030204" pitchFamily="18" charset="0"/>
              <a:ea typeface="Cambria" panose="02040503050406030204" pitchFamily="18" charset="0"/>
            </a:endParaRPr>
          </a:p>
        </p:txBody>
      </p:sp>
      <p:pic>
        <p:nvPicPr>
          <p:cNvPr id="4" name="Picture 2" descr="C:\Users\Ian\Desktop\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728" y="1358172"/>
            <a:ext cx="8200979" cy="5028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76820" y="6472183"/>
            <a:ext cx="7017203" cy="338554"/>
          </a:xfrm>
          <a:prstGeom prst="rect">
            <a:avLst/>
          </a:prstGeom>
          <a:noFill/>
        </p:spPr>
        <p:txBody>
          <a:bodyPr wrap="square" rtlCol="0">
            <a:spAutoFit/>
          </a:bodyPr>
          <a:lstStyle/>
          <a:p>
            <a:r>
              <a:rPr lang="en-US" sz="1600" dirty="0" smtClean="0">
                <a:latin typeface="Cambria" panose="02040503050406030204" pitchFamily="18" charset="0"/>
              </a:rPr>
              <a:t>Image Source: </a:t>
            </a:r>
            <a:r>
              <a:rPr lang="en-US" altLang="zh-TW" sz="1600" dirty="0">
                <a:latin typeface="Cambria" panose="02040503050406030204" pitchFamily="18" charset="0"/>
              </a:rPr>
              <a:t>Yi-Fan </a:t>
            </a:r>
            <a:r>
              <a:rPr lang="en-US" altLang="zh-TW" sz="1600" dirty="0" smtClean="0">
                <a:latin typeface="Cambria" panose="02040503050406030204" pitchFamily="18" charset="0"/>
              </a:rPr>
              <a:t>Chang, </a:t>
            </a:r>
            <a:r>
              <a:rPr lang="en-US" altLang="zh-TW" sz="1600" dirty="0">
                <a:latin typeface="Cambria" panose="02040503050406030204" pitchFamily="18" charset="0"/>
              </a:rPr>
              <a:t>An Overview </a:t>
            </a:r>
            <a:r>
              <a:rPr lang="en-US" altLang="zh-TW" sz="1600" dirty="0" smtClean="0">
                <a:latin typeface="Cambria" panose="02040503050406030204" pitchFamily="18" charset="0"/>
              </a:rPr>
              <a:t>of Machine </a:t>
            </a:r>
            <a:r>
              <a:rPr lang="en-US" altLang="zh-TW" sz="1600" dirty="0">
                <a:latin typeface="Cambria" panose="02040503050406030204" pitchFamily="18" charset="0"/>
              </a:rPr>
              <a:t>Learning</a:t>
            </a:r>
            <a:endParaRPr lang="en-US" sz="1600" dirty="0">
              <a:latin typeface="Cambria" panose="02040503050406030204" pitchFamily="18" charset="0"/>
            </a:endParaRPr>
          </a:p>
        </p:txBody>
      </p:sp>
    </p:spTree>
    <p:extLst>
      <p:ext uri="{BB962C8B-B14F-4D97-AF65-F5344CB8AC3E}">
        <p14:creationId xmlns:p14="http://schemas.microsoft.com/office/powerpoint/2010/main" val="32396409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4" y="281920"/>
            <a:ext cx="10515600" cy="1325563"/>
          </a:xfrm>
        </p:spPr>
        <p:txBody>
          <a:bodyPr/>
          <a:lstStyle/>
          <a:p>
            <a:r>
              <a:rPr lang="en-US" dirty="0">
                <a:latin typeface="Cambria" panose="02040503050406030204" pitchFamily="18" charset="0"/>
              </a:rPr>
              <a:t>Classification and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a:rPr lang="en-US" i="1">
                        <a:latin typeface="Cambria Math"/>
                      </a:rPr>
                      <m:t>𝑥</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latin typeface="Cambria Math"/>
                        <a:ea typeface="Cambria Math"/>
                      </a:rPr>
                      <m:t>𝑥</m:t>
                    </m:r>
                    <m:r>
                      <a:rPr lang="en-US" i="1">
                        <a:latin typeface="Cambria Math"/>
                        <a:ea typeface="Cambria Math"/>
                      </a:rPr>
                      <m:t>)→</m:t>
                    </m:r>
                    <m:r>
                      <a:rPr lang="en-US" i="1">
                        <a:latin typeface="Cambria Math"/>
                        <a:ea typeface="Cambria Math"/>
                      </a:rPr>
                      <m:t>𝑦</m:t>
                    </m:r>
                    <m:r>
                      <a:rPr lang="en-US" i="1">
                        <a:latin typeface="Cambria Math"/>
                        <a:ea typeface="Cambria Math"/>
                      </a:rPr>
                      <m:t>∈</m:t>
                    </m:r>
                    <m:d>
                      <m:dPr>
                        <m:begChr m:val="{"/>
                        <m:endChr m:val="}"/>
                        <m:ctrlPr>
                          <a:rPr lang="en-US" i="1">
                            <a:latin typeface="Cambria Math" panose="02040503050406030204" pitchFamily="18" charset="0"/>
                            <a:ea typeface="Cambria Math"/>
                          </a:rPr>
                        </m:ctrlPr>
                      </m:dPr>
                      <m:e>
                        <m:r>
                          <a:rPr lang="en-US" i="1">
                            <a:latin typeface="Cambria Math"/>
                            <a:ea typeface="Cambria Math"/>
                          </a:rPr>
                          <m:t>−1, 1</m:t>
                        </m:r>
                      </m:e>
                    </m:d>
                  </m:oMath>
                </a14:m>
                <a:r>
                  <a:rPr lang="en-US" dirty="0">
                    <a:latin typeface="Cambria" panose="02040503050406030204" pitchFamily="18" charset="0"/>
                  </a:rPr>
                  <a:t>; Binary Classification</a:t>
                </a:r>
              </a:p>
              <a:p>
                <a14:m>
                  <m:oMath xmlns:m="http://schemas.openxmlformats.org/officeDocument/2006/math">
                    <m:r>
                      <a:rPr lang="en-US" i="1">
                        <a:latin typeface="Cambria Math"/>
                      </a:rPr>
                      <m:t>𝑥</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latin typeface="Cambria Math"/>
                        <a:ea typeface="Cambria Math"/>
                      </a:rPr>
                      <m:t>𝑥</m:t>
                    </m:r>
                    <m:r>
                      <a:rPr lang="en-US" i="1">
                        <a:latin typeface="Cambria Math"/>
                        <a:ea typeface="Cambria Math"/>
                      </a:rPr>
                      <m:t>)→</m:t>
                    </m:r>
                    <m:r>
                      <a:rPr lang="en-US" i="1">
                        <a:latin typeface="Cambria Math"/>
                        <a:ea typeface="Cambria Math"/>
                      </a:rPr>
                      <m:t>𝑦</m:t>
                    </m:r>
                    <m:r>
                      <a:rPr lang="en-US" i="1">
                        <a:latin typeface="Cambria Math"/>
                        <a:ea typeface="Cambria Math"/>
                      </a:rPr>
                      <m:t>∈</m:t>
                    </m:r>
                    <m:r>
                      <a:rPr lang="en-US" i="1">
                        <a:latin typeface="Cambria Math"/>
                        <a:ea typeface="Cambria Math"/>
                      </a:rPr>
                      <m:t>ℝ</m:t>
                    </m:r>
                  </m:oMath>
                </a14:m>
                <a:r>
                  <a:rPr lang="en-US" dirty="0">
                    <a:latin typeface="Cambria" panose="02040503050406030204" pitchFamily="18" charset="0"/>
                  </a:rPr>
                  <a:t> ; Regression</a:t>
                </a:r>
              </a:p>
              <a:p>
                <a:endParaRPr lang="en-US" dirty="0" smtClean="0">
                  <a:latin typeface="Cambria"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381"/>
                </a:stretch>
              </a:blipFill>
            </p:spPr>
            <p:txBody>
              <a:bodyPr/>
              <a:lstStyle/>
              <a:p>
                <a:r>
                  <a:rPr lang="en-US">
                    <a:noFill/>
                  </a:rPr>
                  <a:t> </a:t>
                </a:r>
              </a:p>
            </p:txBody>
          </p:sp>
        </mc:Fallback>
      </mc:AlternateContent>
      <p:pic>
        <p:nvPicPr>
          <p:cNvPr id="5122" name="Picture 2" descr="Regression vs classifi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957" y="3323113"/>
            <a:ext cx="6605443" cy="35348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7091652" y="2447720"/>
            <a:ext cx="4778607" cy="2359806"/>
          </a:xfrm>
          <a:prstGeom prst="rect">
            <a:avLst/>
          </a:prstGeom>
        </p:spPr>
      </p:pic>
      <p:sp>
        <p:nvSpPr>
          <p:cNvPr id="7" name="Rectangle 6"/>
          <p:cNvSpPr/>
          <p:nvPr/>
        </p:nvSpPr>
        <p:spPr>
          <a:xfrm>
            <a:off x="7647709" y="5688449"/>
            <a:ext cx="4447309" cy="1169551"/>
          </a:xfrm>
          <a:prstGeom prst="rect">
            <a:avLst/>
          </a:prstGeom>
        </p:spPr>
        <p:txBody>
          <a:bodyPr wrap="square">
            <a:spAutoFit/>
          </a:bodyPr>
          <a:lstStyle/>
          <a:p>
            <a:r>
              <a:rPr lang="en-US" sz="1400" dirty="0" smtClean="0">
                <a:latin typeface="Cambria" panose="02040503050406030204" pitchFamily="18" charset="0"/>
              </a:rPr>
              <a:t>Image Source: https</a:t>
            </a:r>
            <a:r>
              <a:rPr lang="en-US" sz="1400" dirty="0">
                <a:latin typeface="Cambria" panose="02040503050406030204" pitchFamily="18" charset="0"/>
              </a:rPr>
              <a:t>://</a:t>
            </a:r>
            <a:r>
              <a:rPr lang="en-US" sz="1400" dirty="0" smtClean="0">
                <a:latin typeface="Cambria" panose="02040503050406030204" pitchFamily="18" charset="0"/>
              </a:rPr>
              <a:t>utkuufuk.github.io/2018/06/03/one-vs-all-classification/</a:t>
            </a:r>
            <a:endParaRPr lang="en-US" sz="1400" dirty="0">
              <a:latin typeface="Cambria" panose="02040503050406030204" pitchFamily="18" charset="0"/>
            </a:endParaRPr>
          </a:p>
          <a:p>
            <a:r>
              <a:rPr lang="en-US" sz="1400" dirty="0" smtClean="0">
                <a:latin typeface="Cambria" panose="02040503050406030204" pitchFamily="18" charset="0"/>
              </a:rPr>
              <a:t>https</a:t>
            </a:r>
            <a:r>
              <a:rPr lang="en-US" sz="1400" dirty="0">
                <a:latin typeface="Cambria" panose="02040503050406030204" pitchFamily="18" charset="0"/>
              </a:rPr>
              <a:t>://www.edvancer.in/foundations-of-data-science-made-simple-part-2/</a:t>
            </a:r>
          </a:p>
        </p:txBody>
      </p:sp>
    </p:spTree>
    <p:extLst>
      <p:ext uri="{BB962C8B-B14F-4D97-AF65-F5344CB8AC3E}">
        <p14:creationId xmlns:p14="http://schemas.microsoft.com/office/powerpoint/2010/main" val="990592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What is Learning?</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690688"/>
            <a:ext cx="10515600" cy="4351338"/>
          </a:xfrm>
        </p:spPr>
        <p:txBody>
          <a:bodyPr/>
          <a:lstStyle/>
          <a:p>
            <a:pPr algn="just">
              <a:lnSpc>
                <a:spcPct val="100000"/>
              </a:lnSpc>
            </a:pPr>
            <a:r>
              <a:rPr lang="en-US" i="1" dirty="0">
                <a:latin typeface="Cambria" panose="02040503050406030204" pitchFamily="18" charset="0"/>
                <a:ea typeface="Cambria" panose="02040503050406030204" pitchFamily="18" charset="0"/>
              </a:rPr>
              <a:t>“Learning denotes changes in a system that ... enable a system to do the same task … more efficiently the next time.”  - </a:t>
            </a:r>
            <a:r>
              <a:rPr lang="en-US" b="1" dirty="0">
                <a:latin typeface="Cambria" panose="02040503050406030204" pitchFamily="18" charset="0"/>
                <a:ea typeface="Cambria" panose="02040503050406030204" pitchFamily="18" charset="0"/>
              </a:rPr>
              <a:t>Herbert Simon</a:t>
            </a:r>
            <a:r>
              <a:rPr lang="en-US" b="1" i="1" dirty="0">
                <a:latin typeface="Cambria" panose="02040503050406030204" pitchFamily="18" charset="0"/>
                <a:ea typeface="Cambria" panose="02040503050406030204" pitchFamily="18" charset="0"/>
              </a:rPr>
              <a:t> </a:t>
            </a:r>
          </a:p>
          <a:p>
            <a:pPr algn="just">
              <a:lnSpc>
                <a:spcPct val="100000"/>
              </a:lnSpc>
            </a:pPr>
            <a:r>
              <a:rPr lang="en-US" i="1" dirty="0">
                <a:latin typeface="Cambria" panose="02040503050406030204" pitchFamily="18" charset="0"/>
                <a:ea typeface="Cambria" panose="02040503050406030204" pitchFamily="18" charset="0"/>
              </a:rPr>
              <a:t>“Learning is constructing or modifying representations of what is being experienced.” - </a:t>
            </a:r>
            <a:r>
              <a:rPr lang="en-US" b="1" dirty="0" err="1">
                <a:latin typeface="Cambria" panose="02040503050406030204" pitchFamily="18" charset="0"/>
                <a:ea typeface="Cambria" panose="02040503050406030204" pitchFamily="18" charset="0"/>
              </a:rPr>
              <a:t>Ryszard</a:t>
            </a:r>
            <a:r>
              <a:rPr lang="en-US" b="1" dirty="0">
                <a:latin typeface="Cambria" panose="02040503050406030204" pitchFamily="18" charset="0"/>
                <a:ea typeface="Cambria" panose="02040503050406030204" pitchFamily="18" charset="0"/>
              </a:rPr>
              <a:t> </a:t>
            </a:r>
            <a:r>
              <a:rPr lang="en-US" b="1" dirty="0" err="1">
                <a:latin typeface="Cambria" panose="02040503050406030204" pitchFamily="18" charset="0"/>
                <a:ea typeface="Cambria" panose="02040503050406030204" pitchFamily="18" charset="0"/>
              </a:rPr>
              <a:t>Michalski</a:t>
            </a:r>
            <a:r>
              <a:rPr lang="en-US" b="1" i="1" dirty="0">
                <a:latin typeface="Cambria" panose="02040503050406030204" pitchFamily="18" charset="0"/>
                <a:ea typeface="Cambria" panose="02040503050406030204" pitchFamily="18" charset="0"/>
              </a:rPr>
              <a:t> </a:t>
            </a:r>
          </a:p>
          <a:p>
            <a:pPr algn="just">
              <a:lnSpc>
                <a:spcPct val="100000"/>
              </a:lnSpc>
            </a:pPr>
            <a:r>
              <a:rPr lang="en-US" i="1" dirty="0">
                <a:latin typeface="Cambria" panose="02040503050406030204" pitchFamily="18" charset="0"/>
                <a:ea typeface="Cambria" panose="02040503050406030204" pitchFamily="18" charset="0"/>
              </a:rPr>
              <a:t>“Learning is making useful changes in our minds.” - </a:t>
            </a:r>
            <a:r>
              <a:rPr lang="en-US" b="1" dirty="0">
                <a:latin typeface="Cambria" panose="02040503050406030204" pitchFamily="18" charset="0"/>
                <a:ea typeface="Cambria" panose="02040503050406030204" pitchFamily="18" charset="0"/>
              </a:rPr>
              <a:t>Marvin </a:t>
            </a:r>
            <a:r>
              <a:rPr lang="en-US" b="1" dirty="0" err="1">
                <a:latin typeface="Cambria" panose="02040503050406030204" pitchFamily="18" charset="0"/>
                <a:ea typeface="Cambria" panose="02040503050406030204" pitchFamily="18" charset="0"/>
              </a:rPr>
              <a:t>Minsky</a:t>
            </a:r>
            <a:r>
              <a:rPr lang="en-US" b="1" i="1" dirty="0">
                <a:latin typeface="Cambria" panose="02040503050406030204" pitchFamily="18" charset="0"/>
                <a:ea typeface="Cambria" panose="02040503050406030204" pitchFamily="18" charset="0"/>
              </a:rPr>
              <a:t> </a:t>
            </a:r>
          </a:p>
        </p:txBody>
      </p:sp>
      <p:sp>
        <p:nvSpPr>
          <p:cNvPr id="4" name="TextBox 3"/>
          <p:cNvSpPr txBox="1"/>
          <p:nvPr/>
        </p:nvSpPr>
        <p:spPr>
          <a:xfrm>
            <a:off x="838201" y="4762298"/>
            <a:ext cx="10515600" cy="954107"/>
          </a:xfrm>
          <a:prstGeom prst="rect">
            <a:avLst/>
          </a:prstGeom>
          <a:solidFill>
            <a:schemeClr val="accent4">
              <a:lumMod val="60000"/>
              <a:lumOff val="40000"/>
            </a:schemeClr>
          </a:solidFill>
          <a:ln w="28575">
            <a:solidFill>
              <a:srgbClr val="FF0000"/>
            </a:solidFill>
          </a:ln>
        </p:spPr>
        <p:txBody>
          <a:bodyPr wrap="square" rtlCol="0">
            <a:spAutoFit/>
          </a:bodyPr>
          <a:lstStyle/>
          <a:p>
            <a:pPr algn="just"/>
            <a:r>
              <a:rPr lang="en-US" sz="2800" i="1" dirty="0">
                <a:latin typeface="Cambria" panose="02040503050406030204" pitchFamily="18" charset="0"/>
                <a:ea typeface="Cambria" panose="02040503050406030204" pitchFamily="18" charset="0"/>
              </a:rPr>
              <a:t>“Machine learning refers to a system capable of the autonomous acquisition and integration of knowledge.”</a:t>
            </a:r>
            <a:endParaRPr lang="en-US"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32254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ambria" panose="02040503050406030204" pitchFamily="18" charset="0"/>
              </a:rPr>
              <a:t>Linear and Non </a:t>
            </a:r>
            <a:r>
              <a:rPr lang="en-US" sz="4000" dirty="0" smtClean="0">
                <a:latin typeface="Cambria" panose="02040503050406030204" pitchFamily="18" charset="0"/>
              </a:rPr>
              <a:t>Linear Classification</a:t>
            </a:r>
            <a:endParaRPr lang="en-US" sz="4000" dirty="0">
              <a:latin typeface="Cambria" panose="02040503050406030204" pitchFamily="18" charset="0"/>
            </a:endParaRPr>
          </a:p>
        </p:txBody>
      </p:sp>
      <p:sp>
        <p:nvSpPr>
          <p:cNvPr id="5" name="Content Placeholder 4"/>
          <p:cNvSpPr>
            <a:spLocks noGrp="1"/>
          </p:cNvSpPr>
          <p:nvPr>
            <p:ph sz="half" idx="1"/>
          </p:nvPr>
        </p:nvSpPr>
        <p:spPr>
          <a:xfrm>
            <a:off x="864171" y="1672936"/>
            <a:ext cx="5181600" cy="4351338"/>
          </a:xfrm>
        </p:spPr>
        <p:txBody>
          <a:bodyPr/>
          <a:lstStyle/>
          <a:p>
            <a:r>
              <a:rPr lang="en-US" dirty="0">
                <a:latin typeface="Cambria" panose="02040503050406030204" pitchFamily="18" charset="0"/>
              </a:rPr>
              <a:t>Linear Classification</a:t>
            </a:r>
          </a:p>
        </p:txBody>
      </p:sp>
      <p:sp>
        <p:nvSpPr>
          <p:cNvPr id="6" name="Content Placeholder 5"/>
          <p:cNvSpPr>
            <a:spLocks noGrp="1"/>
          </p:cNvSpPr>
          <p:nvPr>
            <p:ph sz="half" idx="2"/>
          </p:nvPr>
        </p:nvSpPr>
        <p:spPr>
          <a:xfrm>
            <a:off x="6367871" y="1672936"/>
            <a:ext cx="5181600" cy="4351338"/>
          </a:xfrm>
        </p:spPr>
        <p:txBody>
          <a:bodyPr/>
          <a:lstStyle/>
          <a:p>
            <a:r>
              <a:rPr lang="en-US" dirty="0" smtClean="0">
                <a:latin typeface="Cambria" panose="02040503050406030204" pitchFamily="18" charset="0"/>
              </a:rPr>
              <a:t>Non-Linear </a:t>
            </a:r>
            <a:r>
              <a:rPr lang="en-US" dirty="0">
                <a:latin typeface="Cambria" panose="02040503050406030204" pitchFamily="18" charset="0"/>
              </a:rPr>
              <a:t>Classification</a:t>
            </a:r>
          </a:p>
          <a:p>
            <a:endParaRPr lang="en-US" dirty="0"/>
          </a:p>
        </p:txBody>
      </p:sp>
      <p:sp>
        <p:nvSpPr>
          <p:cNvPr id="4" name="Rectangle 3"/>
          <p:cNvSpPr/>
          <p:nvPr/>
        </p:nvSpPr>
        <p:spPr>
          <a:xfrm>
            <a:off x="864171" y="2192848"/>
            <a:ext cx="4622229" cy="646331"/>
          </a:xfrm>
          <a:prstGeom prst="rect">
            <a:avLst/>
          </a:prstGeom>
        </p:spPr>
        <p:txBody>
          <a:bodyPr wrap="square">
            <a:spAutoFit/>
          </a:bodyPr>
          <a:lstStyle/>
          <a:p>
            <a:r>
              <a:rPr lang="en-US" dirty="0">
                <a:latin typeface="Cambria" panose="02040503050406030204" pitchFamily="18" charset="0"/>
              </a:rPr>
              <a:t>Find a </a:t>
            </a:r>
            <a:r>
              <a:rPr lang="en-US" b="1" dirty="0">
                <a:latin typeface="Cambria" panose="02040503050406030204" pitchFamily="18" charset="0"/>
              </a:rPr>
              <a:t>straight </a:t>
            </a:r>
            <a:r>
              <a:rPr lang="en-US" b="1" dirty="0" smtClean="0">
                <a:latin typeface="Cambria" panose="02040503050406030204" pitchFamily="18" charset="0"/>
              </a:rPr>
              <a:t>line</a:t>
            </a:r>
            <a:r>
              <a:rPr lang="en-US" dirty="0" smtClean="0">
                <a:latin typeface="Cambria" panose="02040503050406030204" pitchFamily="18" charset="0"/>
              </a:rPr>
              <a:t> </a:t>
            </a:r>
            <a:r>
              <a:rPr lang="en-US" dirty="0">
                <a:latin typeface="Cambria" panose="02040503050406030204" pitchFamily="18" charset="0"/>
              </a:rPr>
              <a:t>to separate (classify</a:t>
            </a:r>
            <a:r>
              <a:rPr lang="en-US" dirty="0" smtClean="0">
                <a:latin typeface="Cambria" panose="02040503050406030204" pitchFamily="18" charset="0"/>
              </a:rPr>
              <a:t>) </a:t>
            </a:r>
          </a:p>
          <a:p>
            <a:r>
              <a:rPr lang="en-US" b="1" dirty="0" smtClean="0">
                <a:solidFill>
                  <a:schemeClr val="accent6">
                    <a:lumMod val="50000"/>
                  </a:schemeClr>
                </a:solidFill>
                <a:latin typeface="Cambria" panose="02040503050406030204" pitchFamily="18" charset="0"/>
              </a:rPr>
              <a:t>green</a:t>
            </a:r>
            <a:r>
              <a:rPr lang="en-US" dirty="0" smtClean="0">
                <a:latin typeface="Cambria" panose="02040503050406030204" pitchFamily="18" charset="0"/>
              </a:rPr>
              <a:t> from </a:t>
            </a:r>
            <a:r>
              <a:rPr lang="en-US" b="1" dirty="0" smtClean="0">
                <a:solidFill>
                  <a:schemeClr val="accent1">
                    <a:lumMod val="50000"/>
                  </a:schemeClr>
                </a:solidFill>
                <a:latin typeface="Cambria" panose="02040503050406030204" pitchFamily="18" charset="0"/>
              </a:rPr>
              <a:t>blue</a:t>
            </a:r>
            <a:endParaRPr lang="en-US" b="1" dirty="0">
              <a:solidFill>
                <a:schemeClr val="accent1">
                  <a:lumMod val="50000"/>
                </a:schemeClr>
              </a:solidFill>
              <a:latin typeface="Cambria" panose="02040503050406030204" pitchFamily="18" charset="0"/>
            </a:endParaRPr>
          </a:p>
        </p:txBody>
      </p:sp>
      <p:pic>
        <p:nvPicPr>
          <p:cNvPr id="7" name="Picture 6"/>
          <p:cNvPicPr>
            <a:picLocks noChangeAspect="1"/>
          </p:cNvPicPr>
          <p:nvPr/>
        </p:nvPicPr>
        <p:blipFill>
          <a:blip r:embed="rId3"/>
          <a:stretch>
            <a:fillRect/>
          </a:stretch>
        </p:blipFill>
        <p:spPr>
          <a:xfrm>
            <a:off x="2111946" y="2867754"/>
            <a:ext cx="2686050" cy="2362200"/>
          </a:xfrm>
          <a:prstGeom prst="rect">
            <a:avLst/>
          </a:prstGeom>
        </p:spPr>
      </p:pic>
      <p:sp>
        <p:nvSpPr>
          <p:cNvPr id="8" name="Rectangle 7"/>
          <p:cNvSpPr/>
          <p:nvPr/>
        </p:nvSpPr>
        <p:spPr>
          <a:xfrm>
            <a:off x="1255514" y="5371940"/>
            <a:ext cx="4790257" cy="1200329"/>
          </a:xfrm>
          <a:prstGeom prst="rect">
            <a:avLst/>
          </a:prstGeom>
        </p:spPr>
        <p:txBody>
          <a:bodyPr wrap="square">
            <a:spAutoFit/>
          </a:bodyPr>
          <a:lstStyle/>
          <a:p>
            <a:pPr algn="just"/>
            <a:r>
              <a:rPr lang="en-US" b="1" dirty="0" smtClean="0">
                <a:solidFill>
                  <a:srgbClr val="333333"/>
                </a:solidFill>
                <a:latin typeface="Cambria" panose="02040503050406030204" pitchFamily="18" charset="0"/>
              </a:rPr>
              <a:t>Examples </a:t>
            </a:r>
            <a:r>
              <a:rPr lang="en-US" b="1" dirty="0">
                <a:solidFill>
                  <a:srgbClr val="333333"/>
                </a:solidFill>
                <a:latin typeface="Cambria" panose="02040503050406030204" pitchFamily="18" charset="0"/>
              </a:rPr>
              <a:t>of linear classifier are: </a:t>
            </a:r>
            <a:endParaRPr lang="en-US" b="1" dirty="0" smtClean="0">
              <a:solidFill>
                <a:srgbClr val="333333"/>
              </a:solidFill>
              <a:latin typeface="Cambria" panose="02040503050406030204" pitchFamily="18" charset="0"/>
            </a:endParaRPr>
          </a:p>
          <a:p>
            <a:pPr algn="just"/>
            <a:r>
              <a:rPr lang="en-US" dirty="0" smtClean="0">
                <a:solidFill>
                  <a:srgbClr val="333333"/>
                </a:solidFill>
                <a:latin typeface="Cambria" panose="02040503050406030204" pitchFamily="18" charset="0"/>
              </a:rPr>
              <a:t>Linear </a:t>
            </a:r>
            <a:r>
              <a:rPr lang="en-US" dirty="0">
                <a:solidFill>
                  <a:srgbClr val="333333"/>
                </a:solidFill>
                <a:latin typeface="Cambria" panose="02040503050406030204" pitchFamily="18" charset="0"/>
              </a:rPr>
              <a:t>Discriminant Classifier, Naive Bayes, </a:t>
            </a:r>
            <a:endParaRPr lang="en-US" dirty="0" smtClean="0">
              <a:solidFill>
                <a:srgbClr val="333333"/>
              </a:solidFill>
              <a:latin typeface="Cambria" panose="02040503050406030204" pitchFamily="18" charset="0"/>
            </a:endParaRPr>
          </a:p>
          <a:p>
            <a:pPr algn="just"/>
            <a:r>
              <a:rPr lang="en-US" dirty="0" smtClean="0">
                <a:solidFill>
                  <a:srgbClr val="333333"/>
                </a:solidFill>
                <a:latin typeface="Cambria" panose="02040503050406030204" pitchFamily="18" charset="0"/>
              </a:rPr>
              <a:t>Logistic </a:t>
            </a:r>
            <a:r>
              <a:rPr lang="en-US" dirty="0">
                <a:solidFill>
                  <a:srgbClr val="333333"/>
                </a:solidFill>
                <a:latin typeface="Cambria" panose="02040503050406030204" pitchFamily="18" charset="0"/>
              </a:rPr>
              <a:t>Regression, Perceptron, </a:t>
            </a:r>
            <a:endParaRPr lang="en-US" dirty="0" smtClean="0">
              <a:solidFill>
                <a:srgbClr val="333333"/>
              </a:solidFill>
              <a:latin typeface="Cambria" panose="02040503050406030204" pitchFamily="18" charset="0"/>
            </a:endParaRPr>
          </a:p>
          <a:p>
            <a:pPr algn="just"/>
            <a:r>
              <a:rPr lang="en-US" dirty="0" smtClean="0">
                <a:solidFill>
                  <a:srgbClr val="333333"/>
                </a:solidFill>
                <a:latin typeface="Cambria" panose="02040503050406030204" pitchFamily="18" charset="0"/>
              </a:rPr>
              <a:t>SVM </a:t>
            </a:r>
            <a:r>
              <a:rPr lang="en-US" dirty="0">
                <a:solidFill>
                  <a:srgbClr val="333333"/>
                </a:solidFill>
                <a:latin typeface="Cambria" panose="02040503050406030204" pitchFamily="18" charset="0"/>
              </a:rPr>
              <a:t>(with linear kernel)</a:t>
            </a:r>
            <a:endParaRPr lang="en-US" dirty="0">
              <a:latin typeface="Cambria" panose="02040503050406030204" pitchFamily="18" charset="0"/>
            </a:endParaRPr>
          </a:p>
        </p:txBody>
      </p:sp>
      <p:pic>
        <p:nvPicPr>
          <p:cNvPr id="9" name="Picture 8"/>
          <p:cNvPicPr>
            <a:picLocks noChangeAspect="1"/>
          </p:cNvPicPr>
          <p:nvPr/>
        </p:nvPicPr>
        <p:blipFill>
          <a:blip r:embed="rId4"/>
          <a:stretch>
            <a:fillRect/>
          </a:stretch>
        </p:blipFill>
        <p:spPr>
          <a:xfrm>
            <a:off x="7708311" y="2839179"/>
            <a:ext cx="2495550" cy="2390775"/>
          </a:xfrm>
          <a:prstGeom prst="rect">
            <a:avLst/>
          </a:prstGeom>
        </p:spPr>
      </p:pic>
      <p:sp>
        <p:nvSpPr>
          <p:cNvPr id="10" name="Rectangle 9"/>
          <p:cNvSpPr/>
          <p:nvPr/>
        </p:nvSpPr>
        <p:spPr>
          <a:xfrm>
            <a:off x="6955800" y="5354462"/>
            <a:ext cx="4398000" cy="1477328"/>
          </a:xfrm>
          <a:prstGeom prst="rect">
            <a:avLst/>
          </a:prstGeom>
        </p:spPr>
        <p:txBody>
          <a:bodyPr wrap="square">
            <a:spAutoFit/>
          </a:bodyPr>
          <a:lstStyle/>
          <a:p>
            <a:r>
              <a:rPr lang="en-US" b="1" dirty="0" smtClean="0">
                <a:solidFill>
                  <a:srgbClr val="333333"/>
                </a:solidFill>
                <a:latin typeface="Cambria" panose="02040503050406030204" pitchFamily="18" charset="0"/>
              </a:rPr>
              <a:t>Examples </a:t>
            </a:r>
            <a:r>
              <a:rPr lang="en-US" b="1" dirty="0">
                <a:solidFill>
                  <a:srgbClr val="333333"/>
                </a:solidFill>
                <a:latin typeface="Cambria" panose="02040503050406030204" pitchFamily="18" charset="0"/>
              </a:rPr>
              <a:t>of non-linear classifiers are: </a:t>
            </a:r>
            <a:endParaRPr lang="en-US" b="1" dirty="0" smtClean="0">
              <a:solidFill>
                <a:srgbClr val="333333"/>
              </a:solidFill>
              <a:latin typeface="Cambria" panose="02040503050406030204" pitchFamily="18" charset="0"/>
            </a:endParaRPr>
          </a:p>
          <a:p>
            <a:r>
              <a:rPr lang="en-US" dirty="0" smtClean="0">
                <a:solidFill>
                  <a:srgbClr val="333333"/>
                </a:solidFill>
                <a:latin typeface="Cambria" panose="02040503050406030204" pitchFamily="18" charset="0"/>
              </a:rPr>
              <a:t>Quadratic </a:t>
            </a:r>
            <a:r>
              <a:rPr lang="en-US" dirty="0">
                <a:solidFill>
                  <a:srgbClr val="333333"/>
                </a:solidFill>
                <a:latin typeface="Cambria" panose="02040503050406030204" pitchFamily="18" charset="0"/>
              </a:rPr>
              <a:t>Discriminant Classifier, Multi-layer Perceptron (most deep networks), Decision Trees, Random Forest, K-Nearest </a:t>
            </a:r>
            <a:r>
              <a:rPr lang="en-US" dirty="0" err="1" smtClean="0">
                <a:solidFill>
                  <a:srgbClr val="333333"/>
                </a:solidFill>
                <a:latin typeface="Cambria" panose="02040503050406030204" pitchFamily="18" charset="0"/>
              </a:rPr>
              <a:t>Neighbour</a:t>
            </a:r>
            <a:endParaRPr lang="en-US" dirty="0">
              <a:latin typeface="Cambria" panose="02040503050406030204" pitchFamily="18" charset="0"/>
            </a:endParaRPr>
          </a:p>
        </p:txBody>
      </p:sp>
      <p:sp>
        <p:nvSpPr>
          <p:cNvPr id="12" name="Rectangle 11"/>
          <p:cNvSpPr/>
          <p:nvPr/>
        </p:nvSpPr>
        <p:spPr>
          <a:xfrm>
            <a:off x="6358853" y="2192848"/>
            <a:ext cx="5390450" cy="646331"/>
          </a:xfrm>
          <a:prstGeom prst="rect">
            <a:avLst/>
          </a:prstGeom>
        </p:spPr>
        <p:txBody>
          <a:bodyPr wrap="none">
            <a:spAutoFit/>
          </a:bodyPr>
          <a:lstStyle/>
          <a:p>
            <a:r>
              <a:rPr lang="en-US" dirty="0">
                <a:latin typeface="Cambria" panose="02040503050406030204" pitchFamily="18" charset="0"/>
              </a:rPr>
              <a:t>T</a:t>
            </a:r>
            <a:r>
              <a:rPr lang="en-US" dirty="0" smtClean="0">
                <a:latin typeface="Cambria" panose="02040503050406030204" pitchFamily="18" charset="0"/>
              </a:rPr>
              <a:t>here </a:t>
            </a:r>
            <a:r>
              <a:rPr lang="en-US" dirty="0">
                <a:latin typeface="Cambria" panose="02040503050406030204" pitchFamily="18" charset="0"/>
              </a:rPr>
              <a:t>is </a:t>
            </a:r>
            <a:r>
              <a:rPr lang="en-US" b="1" dirty="0">
                <a:latin typeface="Cambria" panose="02040503050406030204" pitchFamily="18" charset="0"/>
              </a:rPr>
              <a:t>no way</a:t>
            </a:r>
            <a:r>
              <a:rPr lang="en-US" dirty="0">
                <a:latin typeface="Cambria" panose="02040503050406030204" pitchFamily="18" charset="0"/>
              </a:rPr>
              <a:t> that a </a:t>
            </a:r>
            <a:r>
              <a:rPr lang="en-US" b="1" dirty="0">
                <a:latin typeface="Cambria" panose="02040503050406030204" pitchFamily="18" charset="0"/>
              </a:rPr>
              <a:t>straight line</a:t>
            </a:r>
            <a:r>
              <a:rPr lang="en-US" dirty="0">
                <a:latin typeface="Cambria" panose="02040503050406030204" pitchFamily="18" charset="0"/>
              </a:rPr>
              <a:t> can be drawn to </a:t>
            </a:r>
            <a:endParaRPr lang="en-US" dirty="0" smtClean="0">
              <a:latin typeface="Cambria" panose="02040503050406030204" pitchFamily="18" charset="0"/>
            </a:endParaRPr>
          </a:p>
          <a:p>
            <a:r>
              <a:rPr lang="en-US" dirty="0" smtClean="0">
                <a:latin typeface="Cambria" panose="02040503050406030204" pitchFamily="18" charset="0"/>
              </a:rPr>
              <a:t>discriminate </a:t>
            </a:r>
            <a:r>
              <a:rPr lang="en-US" dirty="0">
                <a:latin typeface="Cambria" panose="02040503050406030204" pitchFamily="18" charset="0"/>
              </a:rPr>
              <a:t>the two classes </a:t>
            </a:r>
            <a:endParaRPr lang="en-US" b="1" dirty="0">
              <a:solidFill>
                <a:schemeClr val="accent1">
                  <a:lumMod val="50000"/>
                </a:schemeClr>
              </a:solidFill>
              <a:latin typeface="Cambria" panose="02040503050406030204" pitchFamily="18" charset="0"/>
            </a:endParaRPr>
          </a:p>
        </p:txBody>
      </p:sp>
    </p:spTree>
    <p:extLst>
      <p:ext uri="{BB962C8B-B14F-4D97-AF65-F5344CB8AC3E}">
        <p14:creationId xmlns:p14="http://schemas.microsoft.com/office/powerpoint/2010/main" val="3070253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smtClean="0">
                <a:latin typeface="Cambria" panose="02040503050406030204" pitchFamily="18" charset="0"/>
              </a:rPr>
              <a:t>The Classification framework</a:t>
            </a:r>
          </a:p>
        </p:txBody>
      </p:sp>
      <p:sp>
        <p:nvSpPr>
          <p:cNvPr id="52227" name="Content Placeholder 2"/>
          <p:cNvSpPr>
            <a:spLocks noGrp="1"/>
          </p:cNvSpPr>
          <p:nvPr>
            <p:ph idx="1"/>
          </p:nvPr>
        </p:nvSpPr>
        <p:spPr>
          <a:xfrm>
            <a:off x="1981200" y="1981201"/>
            <a:ext cx="8229600" cy="4144963"/>
          </a:xfrm>
        </p:spPr>
        <p:txBody>
          <a:bodyPr/>
          <a:lstStyle/>
          <a:p>
            <a:r>
              <a:rPr lang="en-US" altLang="en-US" sz="2400" dirty="0">
                <a:latin typeface="Cambria" panose="02040503050406030204" pitchFamily="18" charset="0"/>
              </a:rPr>
              <a:t>Apply a prediction function to a feature representation of the image to get the desired output:</a:t>
            </a:r>
            <a:br>
              <a:rPr lang="en-US" altLang="en-US" sz="2400" dirty="0">
                <a:latin typeface="Cambria" panose="02040503050406030204" pitchFamily="18" charset="0"/>
              </a:rPr>
            </a:br>
            <a:endParaRPr lang="en-US" altLang="en-US" sz="2400" dirty="0">
              <a:latin typeface="Cambria" panose="02040503050406030204" pitchFamily="18" charset="0"/>
            </a:endParaRPr>
          </a:p>
          <a:p>
            <a:pPr>
              <a:buFontTx/>
              <a:buNone/>
            </a:pPr>
            <a:r>
              <a:rPr lang="en-US" altLang="en-US" sz="2400" dirty="0">
                <a:solidFill>
                  <a:srgbClr val="0000FF"/>
                </a:solidFill>
                <a:latin typeface="Cambria" panose="02040503050406030204" pitchFamily="18" charset="0"/>
              </a:rPr>
              <a:t>			</a:t>
            </a:r>
            <a:r>
              <a:rPr lang="en-US" altLang="en-US" sz="6000" dirty="0">
                <a:solidFill>
                  <a:srgbClr val="0000FF"/>
                </a:solidFill>
                <a:latin typeface="Cambria" panose="02040503050406030204" pitchFamily="18" charset="0"/>
              </a:rPr>
              <a:t>f(    ) = “apple”</a:t>
            </a:r>
          </a:p>
          <a:p>
            <a:pPr>
              <a:buFontTx/>
              <a:buNone/>
            </a:pPr>
            <a:r>
              <a:rPr lang="en-US" altLang="en-US" sz="6000" dirty="0">
                <a:solidFill>
                  <a:srgbClr val="0000FF"/>
                </a:solidFill>
                <a:latin typeface="Cambria" panose="02040503050406030204" pitchFamily="18" charset="0"/>
              </a:rPr>
              <a:t>			f(    ) = “tomato”</a:t>
            </a:r>
          </a:p>
          <a:p>
            <a:pPr>
              <a:buFontTx/>
              <a:buNone/>
            </a:pPr>
            <a:r>
              <a:rPr lang="en-US" altLang="en-US" sz="6000" dirty="0">
                <a:solidFill>
                  <a:srgbClr val="0000FF"/>
                </a:solidFill>
                <a:latin typeface="Cambria" panose="02040503050406030204" pitchFamily="18" charset="0"/>
              </a:rPr>
              <a:t>			f(    ) = “cow”</a:t>
            </a:r>
          </a:p>
          <a:p>
            <a:pPr>
              <a:buFontTx/>
              <a:buNone/>
            </a:pPr>
            <a:endParaRPr lang="en-US" altLang="en-US" dirty="0" smtClean="0">
              <a:latin typeface="Cambria" panose="02040503050406030204" pitchFamily="18" charset="0"/>
            </a:endParaRPr>
          </a:p>
          <a:p>
            <a:pPr>
              <a:buFontTx/>
              <a:buNone/>
            </a:pPr>
            <a:endParaRPr lang="en-US" altLang="en-US" dirty="0" smtClean="0">
              <a:latin typeface="Cambria" panose="02040503050406030204" pitchFamily="18" charset="0"/>
            </a:endParaRPr>
          </a:p>
          <a:p>
            <a:pPr>
              <a:buFontTx/>
              <a:buNone/>
            </a:pPr>
            <a:endParaRPr lang="en-US" altLang="en-US" dirty="0" smtClean="0">
              <a:latin typeface="Cambria" panose="02040503050406030204" pitchFamily="18" charset="0"/>
            </a:endParaRPr>
          </a:p>
        </p:txBody>
      </p:sp>
      <p:pic>
        <p:nvPicPr>
          <p:cNvPr id="5222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241955"/>
            <a:ext cx="662209" cy="65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4211776"/>
            <a:ext cx="662209" cy="64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5174662"/>
            <a:ext cx="662209" cy="65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Tree>
    <p:extLst>
      <p:ext uri="{BB962C8B-B14F-4D97-AF65-F5344CB8AC3E}">
        <p14:creationId xmlns:p14="http://schemas.microsoft.com/office/powerpoint/2010/main" val="15968743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600201"/>
            <a:ext cx="8610600" cy="4525963"/>
          </a:xfrm>
        </p:spPr>
        <p:txBody>
          <a:bodyPr>
            <a:normAutofit lnSpcReduction="10000"/>
          </a:bodyPr>
          <a:lstStyle/>
          <a:p>
            <a:pPr algn="ctr">
              <a:buFontTx/>
              <a:buNone/>
            </a:pPr>
            <a:r>
              <a:rPr lang="en-US" altLang="en-US" sz="6000" dirty="0">
                <a:solidFill>
                  <a:srgbClr val="0000FF"/>
                </a:solidFill>
                <a:latin typeface="Cambria" panose="02040503050406030204" pitchFamily="18" charset="0"/>
              </a:rPr>
              <a:t>y = f(</a:t>
            </a:r>
            <a:r>
              <a:rPr lang="en-US" altLang="en-US" sz="6000" b="1" dirty="0">
                <a:solidFill>
                  <a:srgbClr val="0000FF"/>
                </a:solidFill>
                <a:latin typeface="Cambria" panose="02040503050406030204" pitchFamily="18" charset="0"/>
              </a:rPr>
              <a:t>x</a:t>
            </a:r>
            <a:r>
              <a:rPr lang="en-US" altLang="en-US" sz="6000" dirty="0">
                <a:solidFill>
                  <a:srgbClr val="0000FF"/>
                </a:solidFill>
                <a:latin typeface="Cambria" panose="02040503050406030204" pitchFamily="18" charset="0"/>
              </a:rPr>
              <a:t>)</a:t>
            </a:r>
          </a:p>
          <a:p>
            <a:pPr>
              <a:buFontTx/>
              <a:buNone/>
            </a:pPr>
            <a:endParaRPr lang="en-US" altLang="en-US" dirty="0" smtClean="0">
              <a:latin typeface="Cambria" panose="02040503050406030204" pitchFamily="18" charset="0"/>
            </a:endParaRPr>
          </a:p>
          <a:p>
            <a:pPr>
              <a:buFontTx/>
              <a:buNone/>
            </a:pPr>
            <a:endParaRPr lang="en-US" altLang="en-US" dirty="0" smtClean="0">
              <a:latin typeface="Cambria" panose="02040503050406030204" pitchFamily="18" charset="0"/>
            </a:endParaRPr>
          </a:p>
          <a:p>
            <a:pPr>
              <a:buFontTx/>
              <a:buNone/>
            </a:pPr>
            <a:r>
              <a:rPr lang="en-US" altLang="en-US" dirty="0" smtClean="0">
                <a:latin typeface="Cambria" panose="02040503050406030204" pitchFamily="18" charset="0"/>
              </a:rPr>
              <a:t/>
            </a:r>
            <a:br>
              <a:rPr lang="en-US" altLang="en-US" dirty="0" smtClean="0">
                <a:latin typeface="Cambria" panose="02040503050406030204" pitchFamily="18" charset="0"/>
              </a:rPr>
            </a:br>
            <a:endParaRPr lang="en-US" altLang="en-US" dirty="0" smtClean="0">
              <a:latin typeface="Cambria" panose="02040503050406030204" pitchFamily="18" charset="0"/>
            </a:endParaRPr>
          </a:p>
          <a:p>
            <a:r>
              <a:rPr lang="en-US" altLang="en-US" sz="2400" b="1" dirty="0">
                <a:latin typeface="Cambria" panose="02040503050406030204" pitchFamily="18" charset="0"/>
              </a:rPr>
              <a:t>Training: </a:t>
            </a:r>
            <a:r>
              <a:rPr lang="en-US" altLang="en-US" sz="2400" dirty="0">
                <a:latin typeface="Cambria" panose="02040503050406030204" pitchFamily="18" charset="0"/>
              </a:rPr>
              <a:t>given a </a:t>
            </a:r>
            <a:r>
              <a:rPr lang="en-US" altLang="en-US" sz="2400" i="1" dirty="0">
                <a:latin typeface="Cambria" panose="02040503050406030204" pitchFamily="18" charset="0"/>
              </a:rPr>
              <a:t>training set </a:t>
            </a:r>
            <a:r>
              <a:rPr lang="en-US" altLang="en-US" sz="2400" dirty="0">
                <a:latin typeface="Cambria" panose="02040503050406030204" pitchFamily="18" charset="0"/>
              </a:rPr>
              <a:t>of labeled examples</a:t>
            </a:r>
            <a:r>
              <a:rPr lang="en-US" altLang="en-US" sz="2400" i="1" dirty="0">
                <a:latin typeface="Cambria" panose="02040503050406030204" pitchFamily="18" charset="0"/>
              </a:rPr>
              <a:t> </a:t>
            </a:r>
            <a:r>
              <a:rPr lang="en-US" altLang="en-US" sz="2400" dirty="0">
                <a:solidFill>
                  <a:srgbClr val="0000FF"/>
                </a:solidFill>
                <a:latin typeface="Cambria" panose="02040503050406030204" pitchFamily="18" charset="0"/>
              </a:rPr>
              <a:t>{(</a:t>
            </a:r>
            <a:r>
              <a:rPr lang="en-US" altLang="en-US" sz="2400" b="1" dirty="0">
                <a:solidFill>
                  <a:srgbClr val="0000FF"/>
                </a:solidFill>
                <a:latin typeface="Cambria" panose="02040503050406030204" pitchFamily="18" charset="0"/>
              </a:rPr>
              <a:t>x</a:t>
            </a:r>
            <a:r>
              <a:rPr lang="en-US" altLang="en-US" sz="2400" baseline="-25000" dirty="0">
                <a:solidFill>
                  <a:srgbClr val="0000FF"/>
                </a:solidFill>
                <a:latin typeface="Cambria" panose="02040503050406030204" pitchFamily="18" charset="0"/>
              </a:rPr>
              <a:t>1</a:t>
            </a:r>
            <a:r>
              <a:rPr lang="en-US" altLang="en-US" sz="2400" dirty="0">
                <a:solidFill>
                  <a:srgbClr val="0000FF"/>
                </a:solidFill>
                <a:latin typeface="Cambria" panose="02040503050406030204" pitchFamily="18" charset="0"/>
              </a:rPr>
              <a:t>,y</a:t>
            </a:r>
            <a:r>
              <a:rPr lang="en-US" altLang="en-US" sz="2400" baseline="-25000" dirty="0">
                <a:solidFill>
                  <a:srgbClr val="0000FF"/>
                </a:solidFill>
                <a:latin typeface="Cambria" panose="02040503050406030204" pitchFamily="18" charset="0"/>
              </a:rPr>
              <a:t>1</a:t>
            </a:r>
            <a:r>
              <a:rPr lang="en-US" altLang="en-US" sz="2400" dirty="0">
                <a:solidFill>
                  <a:srgbClr val="0000FF"/>
                </a:solidFill>
                <a:latin typeface="Cambria" panose="02040503050406030204" pitchFamily="18" charset="0"/>
              </a:rPr>
              <a:t>), …, (</a:t>
            </a:r>
            <a:r>
              <a:rPr lang="en-US" altLang="en-US" sz="2400" b="1" dirty="0" err="1">
                <a:solidFill>
                  <a:srgbClr val="0000FF"/>
                </a:solidFill>
                <a:latin typeface="Cambria" panose="02040503050406030204" pitchFamily="18" charset="0"/>
              </a:rPr>
              <a:t>x</a:t>
            </a:r>
            <a:r>
              <a:rPr lang="en-US" altLang="en-US" sz="2400" baseline="-25000" dirty="0" err="1">
                <a:solidFill>
                  <a:srgbClr val="0000FF"/>
                </a:solidFill>
                <a:latin typeface="Cambria" panose="02040503050406030204" pitchFamily="18" charset="0"/>
              </a:rPr>
              <a:t>N</a:t>
            </a:r>
            <a:r>
              <a:rPr lang="en-US" altLang="en-US" sz="2400" dirty="0" err="1">
                <a:solidFill>
                  <a:srgbClr val="0000FF"/>
                </a:solidFill>
                <a:latin typeface="Cambria" panose="02040503050406030204" pitchFamily="18" charset="0"/>
              </a:rPr>
              <a:t>,y</a:t>
            </a:r>
            <a:r>
              <a:rPr lang="en-US" altLang="en-US" sz="2400" baseline="-25000" dirty="0" err="1">
                <a:solidFill>
                  <a:srgbClr val="0000FF"/>
                </a:solidFill>
                <a:latin typeface="Cambria" panose="02040503050406030204" pitchFamily="18" charset="0"/>
              </a:rPr>
              <a:t>N</a:t>
            </a:r>
            <a:r>
              <a:rPr lang="en-US" altLang="en-US" sz="2400" dirty="0">
                <a:solidFill>
                  <a:srgbClr val="0000FF"/>
                </a:solidFill>
                <a:latin typeface="Cambria" panose="02040503050406030204" pitchFamily="18" charset="0"/>
              </a:rPr>
              <a:t>)}</a:t>
            </a:r>
            <a:r>
              <a:rPr lang="en-US" altLang="en-US" sz="2400" dirty="0">
                <a:latin typeface="Cambria" panose="02040503050406030204" pitchFamily="18" charset="0"/>
              </a:rPr>
              <a:t>, estimate the prediction function </a:t>
            </a:r>
            <a:r>
              <a:rPr lang="en-US" altLang="en-US" sz="2400" dirty="0">
                <a:solidFill>
                  <a:srgbClr val="0000FF"/>
                </a:solidFill>
                <a:latin typeface="Cambria" panose="02040503050406030204" pitchFamily="18" charset="0"/>
              </a:rPr>
              <a:t>f </a:t>
            </a:r>
            <a:r>
              <a:rPr lang="en-US" altLang="en-US" sz="2400" dirty="0">
                <a:latin typeface="Cambria" panose="02040503050406030204" pitchFamily="18" charset="0"/>
              </a:rPr>
              <a:t>by minimizing the prediction error on the training set</a:t>
            </a:r>
          </a:p>
          <a:p>
            <a:r>
              <a:rPr lang="en-US" altLang="en-US" sz="2400" b="1" dirty="0">
                <a:latin typeface="Cambria" panose="02040503050406030204" pitchFamily="18" charset="0"/>
              </a:rPr>
              <a:t>Testing:</a:t>
            </a:r>
            <a:r>
              <a:rPr lang="en-US" altLang="en-US" sz="2400" dirty="0">
                <a:latin typeface="Cambria" panose="02040503050406030204" pitchFamily="18" charset="0"/>
              </a:rPr>
              <a:t> apply </a:t>
            </a:r>
            <a:r>
              <a:rPr lang="en-US" altLang="en-US" sz="2400" dirty="0">
                <a:solidFill>
                  <a:srgbClr val="0000FF"/>
                </a:solidFill>
                <a:latin typeface="Cambria" panose="02040503050406030204" pitchFamily="18" charset="0"/>
              </a:rPr>
              <a:t>f</a:t>
            </a:r>
            <a:r>
              <a:rPr lang="en-US" altLang="en-US" sz="2400" dirty="0">
                <a:latin typeface="Cambria" panose="02040503050406030204" pitchFamily="18" charset="0"/>
              </a:rPr>
              <a:t> to a never before seen </a:t>
            </a:r>
            <a:r>
              <a:rPr lang="en-US" altLang="en-US" sz="2400" i="1" dirty="0">
                <a:latin typeface="Cambria" panose="02040503050406030204" pitchFamily="18" charset="0"/>
              </a:rPr>
              <a:t>test example</a:t>
            </a:r>
            <a:r>
              <a:rPr lang="en-US" altLang="en-US" sz="2400" dirty="0">
                <a:latin typeface="Cambria" panose="02040503050406030204" pitchFamily="18" charset="0"/>
              </a:rPr>
              <a:t> </a:t>
            </a:r>
            <a:r>
              <a:rPr lang="en-US" altLang="en-US" sz="2400" b="1" dirty="0">
                <a:solidFill>
                  <a:srgbClr val="0000FF"/>
                </a:solidFill>
                <a:latin typeface="Cambria" panose="02040503050406030204" pitchFamily="18" charset="0"/>
              </a:rPr>
              <a:t>x</a:t>
            </a:r>
            <a:r>
              <a:rPr lang="en-US" altLang="en-US" sz="2400" dirty="0">
                <a:latin typeface="Cambria" panose="02040503050406030204" pitchFamily="18" charset="0"/>
              </a:rPr>
              <a:t> and output the predicted value </a:t>
            </a:r>
            <a:r>
              <a:rPr lang="en-US" altLang="en-US" sz="2400" dirty="0">
                <a:solidFill>
                  <a:srgbClr val="0000FF"/>
                </a:solidFill>
                <a:latin typeface="Cambria" panose="02040503050406030204" pitchFamily="18" charset="0"/>
              </a:rPr>
              <a:t>y = f(</a:t>
            </a:r>
            <a:r>
              <a:rPr lang="en-US" altLang="en-US" sz="2400" b="1" dirty="0">
                <a:solidFill>
                  <a:srgbClr val="0000FF"/>
                </a:solidFill>
                <a:latin typeface="Cambria" panose="02040503050406030204" pitchFamily="18" charset="0"/>
              </a:rPr>
              <a:t>x</a:t>
            </a:r>
            <a:r>
              <a:rPr lang="en-US" altLang="en-US" sz="2400" dirty="0">
                <a:solidFill>
                  <a:srgbClr val="0000FF"/>
                </a:solidFill>
                <a:latin typeface="Cambria" panose="02040503050406030204" pitchFamily="18" charset="0"/>
              </a:rPr>
              <a:t>)</a:t>
            </a:r>
          </a:p>
        </p:txBody>
      </p:sp>
      <p:cxnSp>
        <p:nvCxnSpPr>
          <p:cNvPr id="5" name="Straight Arrow Connector 4"/>
          <p:cNvCxnSpPr/>
          <p:nvPr/>
        </p:nvCxnSpPr>
        <p:spPr>
          <a:xfrm rot="5400000" flipH="1" flipV="1">
            <a:off x="4764088" y="2933700"/>
            <a:ext cx="684212"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905501" y="2933701"/>
            <a:ext cx="685800" cy="31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a:off x="6858000" y="2590800"/>
            <a:ext cx="914400" cy="6858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55" name="TextBox 8"/>
          <p:cNvSpPr txBox="1">
            <a:spLocks noChangeArrowheads="1"/>
          </p:cNvSpPr>
          <p:nvPr/>
        </p:nvSpPr>
        <p:spPr bwMode="auto">
          <a:xfrm>
            <a:off x="4737100" y="3276600"/>
            <a:ext cx="8483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00"/>
                </a:solidFill>
                <a:latin typeface="Cambria" panose="02040503050406030204" pitchFamily="18" charset="0"/>
              </a:rPr>
              <a:t>output</a:t>
            </a:r>
          </a:p>
        </p:txBody>
      </p:sp>
      <p:sp>
        <p:nvSpPr>
          <p:cNvPr id="53256" name="TextBox 9"/>
          <p:cNvSpPr txBox="1">
            <a:spLocks noChangeArrowheads="1"/>
          </p:cNvSpPr>
          <p:nvPr/>
        </p:nvSpPr>
        <p:spPr bwMode="auto">
          <a:xfrm>
            <a:off x="5346700" y="3276601"/>
            <a:ext cx="1892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latin typeface="Cambria" panose="02040503050406030204" pitchFamily="18" charset="0"/>
              </a:rPr>
              <a:t>prediction function</a:t>
            </a:r>
          </a:p>
        </p:txBody>
      </p:sp>
      <p:sp>
        <p:nvSpPr>
          <p:cNvPr id="53257" name="TextBox 10"/>
          <p:cNvSpPr txBox="1">
            <a:spLocks noChangeArrowheads="1"/>
          </p:cNvSpPr>
          <p:nvPr/>
        </p:nvSpPr>
        <p:spPr bwMode="auto">
          <a:xfrm>
            <a:off x="7023100" y="3276601"/>
            <a:ext cx="1511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rgbClr val="000000"/>
                </a:solidFill>
                <a:latin typeface="Cambria" panose="02040503050406030204" pitchFamily="18" charset="0"/>
              </a:rPr>
              <a:t>Image feature</a:t>
            </a:r>
          </a:p>
        </p:txBody>
      </p:sp>
      <p:sp>
        <p:nvSpPr>
          <p:cNvPr id="12" name="TextBox 11"/>
          <p:cNvSpPr txBox="1"/>
          <p:nvPr/>
        </p:nvSpPr>
        <p:spPr>
          <a:xfrm>
            <a:off x="8839201" y="6581776"/>
            <a:ext cx="1812925" cy="276225"/>
          </a:xfrm>
          <a:prstGeom prst="rect">
            <a:avLst/>
          </a:prstGeom>
          <a:noFill/>
        </p:spPr>
        <p:txBody>
          <a:bodyPr wrap="none">
            <a:spAutoFit/>
          </a:bodyPr>
          <a:lstStyle/>
          <a:p>
            <a:pPr>
              <a:defRPr/>
            </a:pPr>
            <a:r>
              <a:rPr lang="en-US" sz="1200" dirty="0">
                <a:solidFill>
                  <a:srgbClr val="FFFFFF">
                    <a:lumMod val="65000"/>
                  </a:srgbClr>
                </a:solidFill>
                <a:latin typeface="Arial" charset="0"/>
              </a:rPr>
              <a:t>Slide credit: L. </a:t>
            </a:r>
            <a:r>
              <a:rPr lang="en-US" sz="1200" dirty="0" err="1">
                <a:solidFill>
                  <a:srgbClr val="FFFFFF">
                    <a:lumMod val="65000"/>
                  </a:srgbClr>
                </a:solidFill>
                <a:latin typeface="Arial" charset="0"/>
              </a:rPr>
              <a:t>Lazebnik</a:t>
            </a:r>
            <a:endParaRPr lang="en-US" sz="1200" dirty="0">
              <a:solidFill>
                <a:srgbClr val="FFFFFF">
                  <a:lumMod val="65000"/>
                </a:srgbClr>
              </a:solidFill>
              <a:latin typeface="Arial" charset="0"/>
            </a:endParaRPr>
          </a:p>
        </p:txBody>
      </p:sp>
      <p:sp>
        <p:nvSpPr>
          <p:cNvPr id="13" name="Title 1"/>
          <p:cNvSpPr txBox="1">
            <a:spLocks/>
          </p:cNvSpPr>
          <p:nvPr/>
        </p:nvSpPr>
        <p:spPr>
          <a:xfrm>
            <a:off x="876300" y="260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dirty="0" smtClean="0">
                <a:latin typeface="Cambria" panose="02040503050406030204" pitchFamily="18" charset="0"/>
              </a:rPr>
              <a:t>The Classification framework</a:t>
            </a:r>
          </a:p>
        </p:txBody>
      </p:sp>
    </p:spTree>
    <p:extLst>
      <p:ext uri="{BB962C8B-B14F-4D97-AF65-F5344CB8AC3E}">
        <p14:creationId xmlns:p14="http://schemas.microsoft.com/office/powerpoint/2010/main" val="3777865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4000" dirty="0">
                <a:latin typeface="Cambria" panose="02040503050406030204" pitchFamily="18" charset="0"/>
                <a:ea typeface="Cambria" panose="02040503050406030204" pitchFamily="18" charset="0"/>
              </a:rPr>
              <a:t>Supervised learning categories and </a:t>
            </a:r>
            <a:r>
              <a:rPr lang="en-US" altLang="zh-TW" sz="4000" dirty="0" smtClean="0">
                <a:latin typeface="Cambria" panose="02040503050406030204" pitchFamily="18" charset="0"/>
                <a:ea typeface="Cambria" panose="02040503050406030204" pitchFamily="18" charset="0"/>
              </a:rPr>
              <a:t>techniques</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456062" y="1811978"/>
            <a:ext cx="10515600" cy="4351338"/>
          </a:xfrm>
        </p:spPr>
        <p:txBody>
          <a:bodyPr/>
          <a:lstStyle/>
          <a:p>
            <a:pPr lvl="1"/>
            <a:r>
              <a:rPr lang="en-US" altLang="zh-TW" b="1" dirty="0" smtClean="0">
                <a:latin typeface="Cambria" panose="02040503050406030204" pitchFamily="18" charset="0"/>
                <a:ea typeface="Cambria" panose="02040503050406030204" pitchFamily="18" charset="0"/>
              </a:rPr>
              <a:t>Linear </a:t>
            </a:r>
            <a:r>
              <a:rPr lang="en-US" altLang="zh-TW" b="1" dirty="0">
                <a:latin typeface="Cambria" panose="02040503050406030204" pitchFamily="18" charset="0"/>
                <a:ea typeface="Cambria" panose="02040503050406030204" pitchFamily="18" charset="0"/>
              </a:rPr>
              <a:t>classifier</a:t>
            </a:r>
            <a:r>
              <a:rPr lang="en-US" altLang="zh-TW" dirty="0">
                <a:latin typeface="Cambria" panose="02040503050406030204" pitchFamily="18" charset="0"/>
                <a:ea typeface="Cambria" panose="02040503050406030204" pitchFamily="18" charset="0"/>
              </a:rPr>
              <a:t> </a:t>
            </a:r>
            <a:r>
              <a:rPr lang="en-US" altLang="zh-TW" sz="2000" dirty="0" smtClean="0">
                <a:latin typeface="Cambria" panose="02040503050406030204" pitchFamily="18" charset="0"/>
                <a:ea typeface="Cambria" panose="02040503050406030204" pitchFamily="18" charset="0"/>
              </a:rPr>
              <a:t>(Numerical Functions</a:t>
            </a:r>
            <a:r>
              <a:rPr lang="en-US" altLang="zh-TW" sz="2000" dirty="0">
                <a:latin typeface="Cambria" panose="02040503050406030204" pitchFamily="18" charset="0"/>
                <a:ea typeface="Cambria" panose="02040503050406030204" pitchFamily="18" charset="0"/>
              </a:rPr>
              <a:t>)</a:t>
            </a:r>
            <a:r>
              <a:rPr lang="en-US" altLang="zh-TW" sz="1600" dirty="0">
                <a:latin typeface="Cambria" panose="02040503050406030204" pitchFamily="18" charset="0"/>
                <a:ea typeface="Cambria" panose="02040503050406030204" pitchFamily="18" charset="0"/>
              </a:rPr>
              <a:t>	</a:t>
            </a:r>
          </a:p>
          <a:p>
            <a:pPr lvl="1"/>
            <a:r>
              <a:rPr lang="en-US" altLang="zh-TW" b="1" dirty="0">
                <a:latin typeface="Cambria" panose="02040503050406030204" pitchFamily="18" charset="0"/>
                <a:ea typeface="Cambria" panose="02040503050406030204" pitchFamily="18" charset="0"/>
              </a:rPr>
              <a:t>Parametric</a:t>
            </a:r>
            <a:r>
              <a:rPr lang="en-US" altLang="zh-TW" sz="2000" dirty="0">
                <a:latin typeface="Cambria" panose="02040503050406030204" pitchFamily="18" charset="0"/>
                <a:ea typeface="Cambria" panose="02040503050406030204" pitchFamily="18" charset="0"/>
              </a:rPr>
              <a:t> (Probabilistic </a:t>
            </a:r>
            <a:r>
              <a:rPr lang="en-US" altLang="zh-TW" sz="2000" dirty="0" smtClean="0">
                <a:latin typeface="Cambria" panose="02040503050406030204" pitchFamily="18" charset="0"/>
                <a:ea typeface="Cambria" panose="02040503050406030204" pitchFamily="18" charset="0"/>
              </a:rPr>
              <a:t>Functions</a:t>
            </a:r>
            <a:r>
              <a:rPr lang="en-US" altLang="zh-TW" sz="2000" dirty="0">
                <a:latin typeface="Cambria" panose="02040503050406030204" pitchFamily="18" charset="0"/>
                <a:ea typeface="Cambria" panose="02040503050406030204" pitchFamily="18" charset="0"/>
              </a:rPr>
              <a:t>) </a:t>
            </a:r>
          </a:p>
          <a:p>
            <a:pPr lvl="2"/>
            <a:r>
              <a:rPr lang="en-US" altLang="zh-TW" dirty="0">
                <a:latin typeface="Cambria" panose="02040503050406030204" pitchFamily="18" charset="0"/>
                <a:ea typeface="Cambria" panose="02040503050406030204" pitchFamily="18" charset="0"/>
              </a:rPr>
              <a:t>Naïve Bayes, Gaussian discriminant analysis (GDA), Hidden Markov models (HMM), Probabilistic graphical models 	</a:t>
            </a:r>
          </a:p>
          <a:p>
            <a:pPr lvl="1"/>
            <a:r>
              <a:rPr lang="en-US" altLang="zh-TW" b="1" dirty="0">
                <a:latin typeface="Cambria" panose="02040503050406030204" pitchFamily="18" charset="0"/>
                <a:ea typeface="Cambria" panose="02040503050406030204" pitchFamily="18" charset="0"/>
              </a:rPr>
              <a:t>Non-parametric</a:t>
            </a:r>
            <a:r>
              <a:rPr lang="en-US" altLang="zh-TW" sz="2000" dirty="0">
                <a:latin typeface="Cambria" panose="02040503050406030204" pitchFamily="18" charset="0"/>
                <a:ea typeface="Cambria" panose="02040503050406030204" pitchFamily="18" charset="0"/>
              </a:rPr>
              <a:t> (</a:t>
            </a:r>
            <a:r>
              <a:rPr lang="en-US" altLang="zh-TW" sz="2000" dirty="0" smtClean="0">
                <a:latin typeface="Cambria" panose="02040503050406030204" pitchFamily="18" charset="0"/>
                <a:ea typeface="Cambria" panose="02040503050406030204" pitchFamily="18" charset="0"/>
              </a:rPr>
              <a:t>Instance-Based Functions</a:t>
            </a:r>
            <a:r>
              <a:rPr lang="en-US" altLang="zh-TW" sz="2000" dirty="0">
                <a:latin typeface="Cambria" panose="02040503050406030204" pitchFamily="18" charset="0"/>
                <a:ea typeface="Cambria" panose="02040503050406030204" pitchFamily="18" charset="0"/>
              </a:rPr>
              <a:t>)</a:t>
            </a:r>
            <a:r>
              <a:rPr lang="en-US" altLang="zh-TW" sz="2000" i="1" dirty="0">
                <a:latin typeface="Cambria" panose="02040503050406030204" pitchFamily="18" charset="0"/>
                <a:ea typeface="Cambria" panose="02040503050406030204" pitchFamily="18" charset="0"/>
              </a:rPr>
              <a:t> </a:t>
            </a:r>
          </a:p>
          <a:p>
            <a:pPr lvl="2"/>
            <a:r>
              <a:rPr lang="en-US" altLang="zh-TW" i="1" dirty="0">
                <a:latin typeface="Cambria" panose="02040503050406030204" pitchFamily="18" charset="0"/>
                <a:ea typeface="Cambria" panose="02040503050406030204" pitchFamily="18" charset="0"/>
              </a:rPr>
              <a:t>K</a:t>
            </a:r>
            <a:r>
              <a:rPr lang="en-US" altLang="zh-TW" dirty="0">
                <a:latin typeface="Cambria" panose="02040503050406030204" pitchFamily="18" charset="0"/>
                <a:ea typeface="Cambria" panose="02040503050406030204" pitchFamily="18" charset="0"/>
              </a:rPr>
              <a:t>-nearest neighbors, Kernel regression, Kernel density estimation, Local regression</a:t>
            </a:r>
          </a:p>
          <a:p>
            <a:pPr lvl="1"/>
            <a:r>
              <a:rPr lang="en-US" altLang="zh-TW" b="1" dirty="0">
                <a:latin typeface="Cambria" panose="02040503050406030204" pitchFamily="18" charset="0"/>
                <a:ea typeface="Cambria" panose="02040503050406030204" pitchFamily="18" charset="0"/>
              </a:rPr>
              <a:t>Non-metric</a:t>
            </a:r>
            <a:r>
              <a:rPr lang="en-US" altLang="zh-TW" sz="2000" dirty="0">
                <a:latin typeface="Cambria" panose="02040503050406030204" pitchFamily="18" charset="0"/>
                <a:ea typeface="Cambria" panose="02040503050406030204" pitchFamily="18" charset="0"/>
              </a:rPr>
              <a:t> (Symbolic </a:t>
            </a:r>
            <a:r>
              <a:rPr lang="en-US" altLang="zh-TW" sz="2000" dirty="0" smtClean="0">
                <a:latin typeface="Cambria" panose="02040503050406030204" pitchFamily="18" charset="0"/>
                <a:ea typeface="Cambria" panose="02040503050406030204" pitchFamily="18" charset="0"/>
              </a:rPr>
              <a:t>Functions</a:t>
            </a:r>
            <a:r>
              <a:rPr lang="en-US" altLang="zh-TW" sz="2000" dirty="0">
                <a:latin typeface="Cambria" panose="02040503050406030204" pitchFamily="18" charset="0"/>
                <a:ea typeface="Cambria" panose="02040503050406030204" pitchFamily="18" charset="0"/>
              </a:rPr>
              <a:t>) </a:t>
            </a:r>
          </a:p>
          <a:p>
            <a:pPr lvl="2"/>
            <a:r>
              <a:rPr lang="en-US" altLang="zh-TW" dirty="0">
                <a:latin typeface="Cambria" panose="02040503050406030204" pitchFamily="18" charset="0"/>
                <a:ea typeface="Cambria" panose="02040503050406030204" pitchFamily="18" charset="0"/>
              </a:rPr>
              <a:t>Classification and regression tree (CART), decision tree </a:t>
            </a:r>
            <a:r>
              <a:rPr lang="en-US" altLang="zh-TW" sz="1600" dirty="0">
                <a:latin typeface="Cambria" panose="02040503050406030204" pitchFamily="18" charset="0"/>
                <a:ea typeface="Cambria" panose="02040503050406030204" pitchFamily="18" charset="0"/>
              </a:rPr>
              <a:t>	</a:t>
            </a:r>
            <a:endParaRPr lang="en-US" altLang="zh-TW" dirty="0">
              <a:latin typeface="Cambria" panose="02040503050406030204" pitchFamily="18" charset="0"/>
              <a:ea typeface="Cambria" panose="02040503050406030204" pitchFamily="18" charset="0"/>
            </a:endParaRPr>
          </a:p>
          <a:p>
            <a:pPr lvl="1"/>
            <a:r>
              <a:rPr lang="en-US" altLang="zh-TW" b="1" dirty="0">
                <a:latin typeface="Cambria" panose="02040503050406030204" pitchFamily="18" charset="0"/>
                <a:ea typeface="Cambria" panose="02040503050406030204" pitchFamily="18" charset="0"/>
              </a:rPr>
              <a:t>Aggregation</a:t>
            </a:r>
          </a:p>
          <a:p>
            <a:pPr lvl="2"/>
            <a:r>
              <a:rPr lang="en-US" altLang="zh-TW" dirty="0">
                <a:latin typeface="Cambria" panose="02040503050406030204" pitchFamily="18" charset="0"/>
                <a:ea typeface="Cambria" panose="02040503050406030204" pitchFamily="18" charset="0"/>
              </a:rPr>
              <a:t>Bagging </a:t>
            </a:r>
            <a:r>
              <a:rPr lang="en-US" altLang="zh-TW" dirty="0" smtClean="0">
                <a:latin typeface="Cambria" panose="02040503050406030204" pitchFamily="18" charset="0"/>
                <a:ea typeface="Cambria" panose="02040503050406030204" pitchFamily="18" charset="0"/>
              </a:rPr>
              <a:t>(Bootstrap </a:t>
            </a:r>
            <a:r>
              <a:rPr lang="en-US" altLang="zh-TW" dirty="0">
                <a:latin typeface="Cambria" panose="02040503050406030204" pitchFamily="18" charset="0"/>
                <a:ea typeface="Cambria" panose="02040503050406030204" pitchFamily="18" charset="0"/>
              </a:rPr>
              <a:t>+ </a:t>
            </a:r>
            <a:r>
              <a:rPr lang="en-US" altLang="zh-TW" dirty="0" smtClean="0">
                <a:latin typeface="Cambria" panose="02040503050406030204" pitchFamily="18" charset="0"/>
                <a:ea typeface="Cambria" panose="02040503050406030204" pitchFamily="18" charset="0"/>
              </a:rPr>
              <a:t>Aggregation</a:t>
            </a:r>
            <a:r>
              <a:rPr lang="en-US" altLang="zh-TW" dirty="0">
                <a:latin typeface="Cambria" panose="02040503050406030204" pitchFamily="18" charset="0"/>
                <a:ea typeface="Cambria" panose="02040503050406030204" pitchFamily="18" charset="0"/>
              </a:rPr>
              <a:t>), Adaboost, Random forest </a:t>
            </a:r>
            <a:endParaRPr lang="en-US" altLang="zh-TW" sz="1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41135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Applications of </a:t>
            </a:r>
            <a:r>
              <a:rPr lang="en-US" altLang="zh-TW" dirty="0">
                <a:latin typeface="Cambria" panose="02040503050406030204" pitchFamily="18" charset="0"/>
                <a:ea typeface="Cambria" panose="02040503050406030204" pitchFamily="18" charset="0"/>
              </a:rPr>
              <a:t>Supervised learning </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tr-TR" dirty="0" smtClean="0">
                <a:latin typeface="Cambria" panose="02040503050406030204" pitchFamily="18" charset="0"/>
                <a:ea typeface="Cambria" panose="02040503050406030204" pitchFamily="18" charset="0"/>
              </a:rPr>
              <a:t>Pattern </a:t>
            </a:r>
            <a:r>
              <a:rPr lang="tr-TR" dirty="0">
                <a:latin typeface="Cambria" panose="02040503050406030204" pitchFamily="18" charset="0"/>
                <a:ea typeface="Cambria" panose="02040503050406030204" pitchFamily="18" charset="0"/>
              </a:rPr>
              <a:t>recognition</a:t>
            </a:r>
          </a:p>
          <a:p>
            <a:r>
              <a:rPr lang="tr-TR" dirty="0">
                <a:latin typeface="Cambria" panose="02040503050406030204" pitchFamily="18" charset="0"/>
                <a:ea typeface="Cambria" panose="02040503050406030204" pitchFamily="18" charset="0"/>
              </a:rPr>
              <a:t>Face recognition: Pose, lighting, occlusion (glasses, beard), make-up, hair style </a:t>
            </a:r>
          </a:p>
          <a:p>
            <a:r>
              <a:rPr lang="tr-TR" dirty="0">
                <a:latin typeface="Cambria" panose="02040503050406030204" pitchFamily="18" charset="0"/>
                <a:ea typeface="Cambria" panose="02040503050406030204" pitchFamily="18" charset="0"/>
              </a:rPr>
              <a:t>Character recognition: Different handwriting styles.</a:t>
            </a:r>
          </a:p>
          <a:p>
            <a:r>
              <a:rPr lang="tr-TR" dirty="0">
                <a:latin typeface="Cambria" panose="02040503050406030204" pitchFamily="18" charset="0"/>
                <a:ea typeface="Cambria" panose="02040503050406030204" pitchFamily="18" charset="0"/>
              </a:rPr>
              <a:t>Speech recognition: Temporal dependency. </a:t>
            </a:r>
          </a:p>
          <a:p>
            <a:pPr lvl="1"/>
            <a:r>
              <a:rPr lang="tr-TR" dirty="0">
                <a:latin typeface="Cambria" panose="02040503050406030204" pitchFamily="18" charset="0"/>
                <a:ea typeface="Cambria" panose="02040503050406030204" pitchFamily="18" charset="0"/>
              </a:rPr>
              <a:t>Use of a dictionary or the syntax of the language. </a:t>
            </a:r>
          </a:p>
          <a:p>
            <a:pPr lvl="1"/>
            <a:r>
              <a:rPr lang="tr-TR" dirty="0">
                <a:latin typeface="Cambria" panose="02040503050406030204" pitchFamily="18" charset="0"/>
                <a:ea typeface="Cambria" panose="02040503050406030204" pitchFamily="18" charset="0"/>
              </a:rPr>
              <a:t>Sensor fusion: Combine multiple modalities; eg, visual (lip image) and acoustic for speech</a:t>
            </a:r>
          </a:p>
          <a:p>
            <a:r>
              <a:rPr lang="tr-TR" dirty="0">
                <a:latin typeface="Cambria" panose="02040503050406030204" pitchFamily="18" charset="0"/>
                <a:ea typeface="Cambria" panose="02040503050406030204" pitchFamily="18" charset="0"/>
              </a:rPr>
              <a:t>Medical diagnosis: From symptoms to illnesses</a:t>
            </a:r>
          </a:p>
          <a:p>
            <a:r>
              <a:rPr lang="en-US" dirty="0">
                <a:latin typeface="Cambria" panose="02040503050406030204" pitchFamily="18" charset="0"/>
                <a:ea typeface="Cambria" panose="02040503050406030204" pitchFamily="18" charset="0"/>
              </a:rPr>
              <a:t>Web </a:t>
            </a:r>
            <a:r>
              <a:rPr lang="en-US" dirty="0" smtClean="0">
                <a:latin typeface="Cambria" panose="02040503050406030204" pitchFamily="18" charset="0"/>
                <a:ea typeface="Cambria" panose="02040503050406030204" pitchFamily="18" charset="0"/>
              </a:rPr>
              <a:t>Advertising: </a:t>
            </a:r>
            <a:r>
              <a:rPr lang="en-US" dirty="0">
                <a:latin typeface="Cambria" panose="02040503050406030204" pitchFamily="18" charset="0"/>
                <a:ea typeface="Cambria" panose="02040503050406030204" pitchFamily="18" charset="0"/>
              </a:rPr>
              <a:t>Predict if a user clicks on an ad on the Internet</a:t>
            </a:r>
            <a:r>
              <a:rPr lang="en-US" dirty="0" smtClean="0">
                <a:latin typeface="Cambria" panose="02040503050406030204" pitchFamily="18" charset="0"/>
                <a:ea typeface="Cambria" panose="02040503050406030204" pitchFamily="18" charset="0"/>
              </a:rPr>
              <a:t>.</a:t>
            </a:r>
            <a:endParaRPr lang="tr-T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396980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lstStyle/>
          <a:p>
            <a:r>
              <a:rPr lang="en-US" altLang="zh-TW" dirty="0">
                <a:latin typeface="Cambria" panose="02040503050406030204" pitchFamily="18" charset="0"/>
                <a:ea typeface="Cambria" panose="02040503050406030204" pitchFamily="18" charset="0"/>
              </a:rPr>
              <a:t>Unsupervised </a:t>
            </a:r>
            <a:r>
              <a:rPr lang="en-US" altLang="zh-TW" dirty="0" smtClean="0">
                <a:latin typeface="Cambria" panose="02040503050406030204" pitchFamily="18" charset="0"/>
                <a:ea typeface="Cambria" panose="02040503050406030204" pitchFamily="18" charset="0"/>
              </a:rPr>
              <a:t>learning</a:t>
            </a:r>
            <a:endParaRPr lang="en-US" dirty="0">
              <a:latin typeface="Cambria" panose="02040503050406030204" pitchFamily="18" charset="0"/>
              <a:ea typeface="Cambria" panose="02040503050406030204" pitchFamily="18" charset="0"/>
            </a:endParaRPr>
          </a:p>
        </p:txBody>
      </p:sp>
      <p:pic>
        <p:nvPicPr>
          <p:cNvPr id="4" name="Picture 2" descr="C:\Users\Ian\Desktop\unsupervi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09" y="1496718"/>
            <a:ext cx="8191581" cy="47439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576820" y="6472183"/>
            <a:ext cx="7017203" cy="338554"/>
          </a:xfrm>
          <a:prstGeom prst="rect">
            <a:avLst/>
          </a:prstGeom>
          <a:noFill/>
        </p:spPr>
        <p:txBody>
          <a:bodyPr wrap="square" rtlCol="0">
            <a:spAutoFit/>
          </a:bodyPr>
          <a:lstStyle/>
          <a:p>
            <a:r>
              <a:rPr lang="en-US" sz="1600" dirty="0" smtClean="0">
                <a:latin typeface="Cambria" panose="02040503050406030204" pitchFamily="18" charset="0"/>
              </a:rPr>
              <a:t>Image Source: </a:t>
            </a:r>
            <a:r>
              <a:rPr lang="en-US" altLang="zh-TW" sz="1600" dirty="0">
                <a:latin typeface="Cambria" panose="02040503050406030204" pitchFamily="18" charset="0"/>
              </a:rPr>
              <a:t>Yi-Fan </a:t>
            </a:r>
            <a:r>
              <a:rPr lang="en-US" altLang="zh-TW" sz="1600" dirty="0" smtClean="0">
                <a:latin typeface="Cambria" panose="02040503050406030204" pitchFamily="18" charset="0"/>
              </a:rPr>
              <a:t>Chang, </a:t>
            </a:r>
            <a:r>
              <a:rPr lang="en-US" altLang="zh-TW" sz="1600" dirty="0">
                <a:latin typeface="Cambria" panose="02040503050406030204" pitchFamily="18" charset="0"/>
              </a:rPr>
              <a:t>An Overview </a:t>
            </a:r>
            <a:r>
              <a:rPr lang="en-US" altLang="zh-TW" sz="1600" dirty="0" smtClean="0">
                <a:latin typeface="Cambria" panose="02040503050406030204" pitchFamily="18" charset="0"/>
              </a:rPr>
              <a:t>of Machine </a:t>
            </a:r>
            <a:r>
              <a:rPr lang="en-US" altLang="zh-TW" sz="1600" dirty="0">
                <a:latin typeface="Cambria" panose="02040503050406030204" pitchFamily="18" charset="0"/>
              </a:rPr>
              <a:t>Learning</a:t>
            </a:r>
            <a:endParaRPr lang="en-US" sz="1600" dirty="0">
              <a:latin typeface="Cambria" panose="02040503050406030204" pitchFamily="18" charset="0"/>
            </a:endParaRPr>
          </a:p>
        </p:txBody>
      </p:sp>
    </p:spTree>
    <p:extLst>
      <p:ext uri="{BB962C8B-B14F-4D97-AF65-F5344CB8AC3E}">
        <p14:creationId xmlns:p14="http://schemas.microsoft.com/office/powerpoint/2010/main" val="1851950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TW" sz="3600" dirty="0">
                <a:latin typeface="Cambria" panose="02040503050406030204" pitchFamily="18" charset="0"/>
                <a:ea typeface="Cambria" panose="02040503050406030204" pitchFamily="18" charset="0"/>
              </a:rPr>
              <a:t>Unsupervised learning categories and </a:t>
            </a:r>
            <a:r>
              <a:rPr lang="en-US" altLang="zh-TW" sz="3600" dirty="0" smtClean="0">
                <a:latin typeface="Cambria" panose="02040503050406030204" pitchFamily="18" charset="0"/>
                <a:ea typeface="Cambria" panose="02040503050406030204" pitchFamily="18" charset="0"/>
              </a:rPr>
              <a:t>techniques</a:t>
            </a:r>
            <a:endParaRPr lang="en-US" sz="36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lstStyle/>
          <a:p>
            <a:pPr lvl="1"/>
            <a:r>
              <a:rPr lang="en-US" altLang="zh-TW" b="1" dirty="0" smtClean="0">
                <a:latin typeface="Cambria" panose="02040503050406030204" pitchFamily="18" charset="0"/>
                <a:ea typeface="Cambria" panose="02040503050406030204" pitchFamily="18" charset="0"/>
              </a:rPr>
              <a:t>Clustering</a:t>
            </a:r>
            <a:endParaRPr lang="en-US" altLang="zh-TW" b="1" dirty="0">
              <a:latin typeface="Cambria" panose="02040503050406030204" pitchFamily="18" charset="0"/>
              <a:ea typeface="Cambria" panose="02040503050406030204" pitchFamily="18" charset="0"/>
            </a:endParaRPr>
          </a:p>
          <a:p>
            <a:pPr lvl="2"/>
            <a:r>
              <a:rPr lang="en-US" altLang="zh-TW" dirty="0">
                <a:latin typeface="Cambria" panose="02040503050406030204" pitchFamily="18" charset="0"/>
                <a:ea typeface="Cambria" panose="02040503050406030204" pitchFamily="18" charset="0"/>
              </a:rPr>
              <a:t>K-means clustering</a:t>
            </a:r>
          </a:p>
          <a:p>
            <a:pPr lvl="2"/>
            <a:r>
              <a:rPr lang="en-US" altLang="zh-TW" dirty="0">
                <a:latin typeface="Cambria" panose="02040503050406030204" pitchFamily="18" charset="0"/>
                <a:ea typeface="Cambria" panose="02040503050406030204" pitchFamily="18" charset="0"/>
              </a:rPr>
              <a:t>Spectral clustering </a:t>
            </a:r>
            <a:r>
              <a:rPr lang="en-US" altLang="zh-TW" sz="1600" dirty="0">
                <a:latin typeface="Cambria" panose="02040503050406030204" pitchFamily="18" charset="0"/>
                <a:ea typeface="Cambria" panose="02040503050406030204" pitchFamily="18" charset="0"/>
              </a:rPr>
              <a:t>	</a:t>
            </a:r>
            <a:endParaRPr lang="en-US" altLang="zh-TW" dirty="0">
              <a:latin typeface="Cambria" panose="02040503050406030204" pitchFamily="18" charset="0"/>
              <a:ea typeface="Cambria" panose="02040503050406030204" pitchFamily="18" charset="0"/>
            </a:endParaRPr>
          </a:p>
          <a:p>
            <a:pPr lvl="1"/>
            <a:r>
              <a:rPr lang="en-US" altLang="zh-TW" b="1" dirty="0">
                <a:latin typeface="Cambria" panose="02040503050406030204" pitchFamily="18" charset="0"/>
                <a:ea typeface="Cambria" panose="02040503050406030204" pitchFamily="18" charset="0"/>
              </a:rPr>
              <a:t>Density Estimation </a:t>
            </a:r>
            <a:r>
              <a:rPr lang="en-US" altLang="zh-TW" sz="2000" dirty="0">
                <a:latin typeface="Cambria" panose="02040503050406030204" pitchFamily="18" charset="0"/>
                <a:ea typeface="Cambria" panose="02040503050406030204" pitchFamily="18" charset="0"/>
              </a:rPr>
              <a:t>	</a:t>
            </a:r>
          </a:p>
          <a:p>
            <a:pPr lvl="2"/>
            <a:r>
              <a:rPr lang="en-US" altLang="zh-TW" dirty="0">
                <a:latin typeface="Cambria" panose="02040503050406030204" pitchFamily="18" charset="0"/>
                <a:ea typeface="Cambria" panose="02040503050406030204" pitchFamily="18" charset="0"/>
              </a:rPr>
              <a:t>Gaussian mixture model (GMM) 	</a:t>
            </a:r>
          </a:p>
          <a:p>
            <a:pPr lvl="2"/>
            <a:r>
              <a:rPr lang="en-US" altLang="zh-TW" dirty="0">
                <a:latin typeface="Cambria" panose="02040503050406030204" pitchFamily="18" charset="0"/>
                <a:ea typeface="Cambria" panose="02040503050406030204" pitchFamily="18" charset="0"/>
              </a:rPr>
              <a:t>Graphical models </a:t>
            </a:r>
          </a:p>
          <a:p>
            <a:pPr lvl="1"/>
            <a:r>
              <a:rPr lang="en-US" altLang="zh-TW" b="1" dirty="0">
                <a:latin typeface="Cambria" panose="02040503050406030204" pitchFamily="18" charset="0"/>
                <a:ea typeface="Cambria" panose="02040503050406030204" pitchFamily="18" charset="0"/>
              </a:rPr>
              <a:t>Dimensionality reduction </a:t>
            </a:r>
            <a:r>
              <a:rPr lang="en-US" altLang="zh-TW" sz="2000" dirty="0">
                <a:latin typeface="Cambria" panose="02040503050406030204" pitchFamily="18" charset="0"/>
                <a:ea typeface="Cambria" panose="02040503050406030204" pitchFamily="18" charset="0"/>
              </a:rPr>
              <a:t>	</a:t>
            </a:r>
          </a:p>
          <a:p>
            <a:pPr lvl="2"/>
            <a:r>
              <a:rPr lang="en-US" altLang="zh-TW" dirty="0">
                <a:latin typeface="Cambria" panose="02040503050406030204" pitchFamily="18" charset="0"/>
                <a:ea typeface="Cambria" panose="02040503050406030204" pitchFamily="18" charset="0"/>
              </a:rPr>
              <a:t>Principal component analysis (PCA) 	</a:t>
            </a:r>
          </a:p>
          <a:p>
            <a:pPr lvl="2"/>
            <a:r>
              <a:rPr lang="en-US" altLang="zh-TW" dirty="0">
                <a:latin typeface="Cambria" panose="02040503050406030204" pitchFamily="18" charset="0"/>
                <a:ea typeface="Cambria" panose="02040503050406030204" pitchFamily="18" charset="0"/>
              </a:rPr>
              <a:t>Factor analysis 	</a:t>
            </a:r>
          </a:p>
        </p:txBody>
      </p:sp>
    </p:spTree>
    <p:extLst>
      <p:ext uri="{BB962C8B-B14F-4D97-AF65-F5344CB8AC3E}">
        <p14:creationId xmlns:p14="http://schemas.microsoft.com/office/powerpoint/2010/main" val="14830546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Applications of unsupervised learning:</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lstStyle/>
          <a:p>
            <a:r>
              <a:rPr lang="tr-TR" b="1" dirty="0">
                <a:latin typeface="Cambria" panose="02040503050406030204" pitchFamily="18" charset="0"/>
                <a:ea typeface="Cambria" panose="02040503050406030204" pitchFamily="18" charset="0"/>
              </a:rPr>
              <a:t>Clustering: </a:t>
            </a:r>
            <a:r>
              <a:rPr lang="tr-TR" dirty="0">
                <a:latin typeface="Cambria" panose="02040503050406030204" pitchFamily="18" charset="0"/>
                <a:ea typeface="Cambria" panose="02040503050406030204" pitchFamily="18" charset="0"/>
              </a:rPr>
              <a:t>Grouping similar instances</a:t>
            </a:r>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Other applications: </a:t>
            </a:r>
            <a:r>
              <a:rPr lang="en-US" dirty="0">
                <a:latin typeface="Cambria" panose="02040503050406030204" pitchFamily="18" charset="0"/>
                <a:ea typeface="Cambria" panose="02040503050406030204" pitchFamily="18" charset="0"/>
              </a:rPr>
              <a:t>Summarization, Association Analysis</a:t>
            </a:r>
            <a:endParaRPr lang="tr-TR" dirty="0">
              <a:latin typeface="Cambria" panose="02040503050406030204" pitchFamily="18" charset="0"/>
              <a:ea typeface="Cambria" panose="02040503050406030204" pitchFamily="18" charset="0"/>
            </a:endParaRPr>
          </a:p>
          <a:p>
            <a:r>
              <a:rPr lang="tr-TR" b="1" dirty="0">
                <a:latin typeface="Cambria" panose="02040503050406030204" pitchFamily="18" charset="0"/>
                <a:ea typeface="Cambria" panose="02040503050406030204" pitchFamily="18" charset="0"/>
              </a:rPr>
              <a:t>Example </a:t>
            </a:r>
            <a:r>
              <a:rPr lang="tr-TR" b="1" dirty="0" smtClean="0">
                <a:latin typeface="Cambria" panose="02040503050406030204" pitchFamily="18" charset="0"/>
                <a:ea typeface="Cambria" panose="02040503050406030204" pitchFamily="18" charset="0"/>
              </a:rPr>
              <a:t>applications</a:t>
            </a:r>
            <a:r>
              <a:rPr lang="en-US" b="1" dirty="0" smtClean="0">
                <a:latin typeface="Cambria" panose="02040503050406030204" pitchFamily="18" charset="0"/>
                <a:ea typeface="Cambria" panose="02040503050406030204" pitchFamily="18" charset="0"/>
              </a:rPr>
              <a:t>:</a:t>
            </a:r>
            <a:endParaRPr lang="tr-TR" b="1" dirty="0">
              <a:latin typeface="Cambria" panose="02040503050406030204" pitchFamily="18" charset="0"/>
              <a:ea typeface="Cambria" panose="02040503050406030204" pitchFamily="18" charset="0"/>
            </a:endParaRPr>
          </a:p>
          <a:p>
            <a:pPr lvl="1"/>
            <a:r>
              <a:rPr lang="tr-TR" dirty="0">
                <a:latin typeface="Cambria" panose="02040503050406030204" pitchFamily="18" charset="0"/>
                <a:ea typeface="Cambria" panose="02040503050406030204" pitchFamily="18" charset="0"/>
              </a:rPr>
              <a:t>Customer segmentation in CRM</a:t>
            </a:r>
          </a:p>
          <a:p>
            <a:pPr lvl="1"/>
            <a:r>
              <a:rPr lang="tr-TR" dirty="0">
                <a:latin typeface="Cambria" panose="02040503050406030204" pitchFamily="18" charset="0"/>
                <a:ea typeface="Cambria" panose="02040503050406030204" pitchFamily="18" charset="0"/>
              </a:rPr>
              <a:t>Image compression: Color quantization</a:t>
            </a:r>
          </a:p>
          <a:p>
            <a:pPr lvl="1"/>
            <a:r>
              <a:rPr lang="tr-TR" dirty="0">
                <a:latin typeface="Cambria" panose="02040503050406030204" pitchFamily="18" charset="0"/>
                <a:ea typeface="Cambria" panose="02040503050406030204" pitchFamily="18" charset="0"/>
              </a:rPr>
              <a:t>Bioinformatics: Learning </a:t>
            </a:r>
            <a:r>
              <a:rPr lang="tr-TR" dirty="0" smtClean="0">
                <a:latin typeface="Cambria" panose="02040503050406030204" pitchFamily="18" charset="0"/>
                <a:ea typeface="Cambria" panose="02040503050406030204" pitchFamily="18" charset="0"/>
              </a:rPr>
              <a:t>motifs</a:t>
            </a:r>
            <a:endParaRPr lang="tr-TR"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127524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tr-TR" dirty="0">
                <a:latin typeface="Cambria" panose="02040503050406030204" pitchFamily="18" charset="0"/>
                <a:ea typeface="Cambria" panose="02040503050406030204" pitchFamily="18" charset="0"/>
              </a:rPr>
              <a:t>Reinforcement Learning</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201004"/>
            <a:ext cx="10515600" cy="4975960"/>
          </a:xfrm>
        </p:spPr>
        <p:txBody>
          <a:bodyPr>
            <a:normAutofit/>
          </a:bodyPr>
          <a:lstStyle/>
          <a:p>
            <a:pPr marL="228600" lvl="1" algn="just">
              <a:spcBef>
                <a:spcPts val="1000"/>
              </a:spcBef>
            </a:pPr>
            <a:r>
              <a:rPr lang="en-US" dirty="0">
                <a:latin typeface="Cambria" panose="02040503050406030204" pitchFamily="18" charset="0"/>
                <a:ea typeface="Cambria" panose="02040503050406030204" pitchFamily="18" charset="0"/>
              </a:rPr>
              <a:t>A computer program interacts with a dynamic environment in which it must perform a certain goal. The program is provided feedback in terms of rewards and punishments as it navigates its problem space</a:t>
            </a:r>
            <a:r>
              <a:rPr lang="en-US" dirty="0" smtClean="0">
                <a:latin typeface="Cambria" panose="02040503050406030204" pitchFamily="18" charset="0"/>
                <a:ea typeface="Cambria" panose="02040503050406030204" pitchFamily="18" charset="0"/>
              </a:rPr>
              <a:t>.</a:t>
            </a:r>
          </a:p>
          <a:p>
            <a:pPr lvl="1"/>
            <a:r>
              <a:rPr lang="en-US" dirty="0" smtClean="0">
                <a:latin typeface="Cambria" panose="02040503050406030204" pitchFamily="18" charset="0"/>
                <a:ea typeface="Cambria" panose="02040503050406030204" pitchFamily="18" charset="0"/>
              </a:rPr>
              <a:t>Policies</a:t>
            </a:r>
            <a:r>
              <a:rPr lang="tr-TR" dirty="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what actions should an agent take in a particular situation</a:t>
            </a:r>
          </a:p>
          <a:p>
            <a:pPr lvl="1"/>
            <a:r>
              <a:rPr lang="en-US" dirty="0">
                <a:latin typeface="Cambria" panose="02040503050406030204" pitchFamily="18" charset="0"/>
                <a:ea typeface="Cambria" panose="02040503050406030204" pitchFamily="18" charset="0"/>
              </a:rPr>
              <a:t>Utility estimation: how good is a state (</a:t>
            </a:r>
            <a:r>
              <a:rPr lang="en-US" dirty="0">
                <a:latin typeface="Cambria" panose="02040503050406030204" pitchFamily="18" charset="0"/>
                <a:ea typeface="Cambria" panose="02040503050406030204" pitchFamily="18" charset="0"/>
                <a:sym typeface="Wingdings" panose="05000000000000000000" pitchFamily="2" charset="2"/>
              </a:rPr>
              <a:t>used by policy)</a:t>
            </a:r>
            <a:endParaRPr lang="tr-TR" dirty="0">
              <a:latin typeface="Cambria" panose="02040503050406030204" pitchFamily="18" charset="0"/>
              <a:ea typeface="Cambria" panose="02040503050406030204" pitchFamily="18" charset="0"/>
            </a:endParaRPr>
          </a:p>
          <a:p>
            <a:r>
              <a:rPr lang="tr-TR" dirty="0">
                <a:latin typeface="Cambria" panose="02040503050406030204" pitchFamily="18" charset="0"/>
                <a:ea typeface="Cambria" panose="02040503050406030204" pitchFamily="18" charset="0"/>
              </a:rPr>
              <a:t>No supervised output but delayed reward</a:t>
            </a:r>
          </a:p>
          <a:p>
            <a:r>
              <a:rPr lang="tr-TR" dirty="0">
                <a:latin typeface="Cambria" panose="02040503050406030204" pitchFamily="18" charset="0"/>
                <a:ea typeface="Cambria" panose="02040503050406030204" pitchFamily="18" charset="0"/>
              </a:rPr>
              <a:t>Credit assignment problem</a:t>
            </a:r>
            <a:r>
              <a:rPr lang="en-US" dirty="0">
                <a:latin typeface="Cambria" panose="02040503050406030204" pitchFamily="18" charset="0"/>
                <a:ea typeface="Cambria" panose="02040503050406030204" pitchFamily="18" charset="0"/>
              </a:rPr>
              <a:t> (what was responsible for the outcome) </a:t>
            </a:r>
          </a:p>
          <a:p>
            <a:r>
              <a:rPr lang="en-US" dirty="0">
                <a:latin typeface="Cambria" panose="02040503050406030204" pitchFamily="18" charset="0"/>
                <a:ea typeface="Cambria" panose="02040503050406030204" pitchFamily="18" charset="0"/>
              </a:rPr>
              <a:t>Applications: </a:t>
            </a:r>
            <a:endParaRPr lang="tr-TR" dirty="0">
              <a:latin typeface="Cambria" panose="02040503050406030204" pitchFamily="18" charset="0"/>
              <a:ea typeface="Cambria" panose="02040503050406030204" pitchFamily="18" charset="0"/>
            </a:endParaRPr>
          </a:p>
          <a:p>
            <a:pPr lvl="1"/>
            <a:r>
              <a:rPr lang="tr-TR" dirty="0">
                <a:latin typeface="Cambria" panose="02040503050406030204" pitchFamily="18" charset="0"/>
                <a:ea typeface="Cambria" panose="02040503050406030204" pitchFamily="18" charset="0"/>
              </a:rPr>
              <a:t>Game playing</a:t>
            </a:r>
          </a:p>
          <a:p>
            <a:pPr lvl="1"/>
            <a:r>
              <a:rPr lang="tr-TR" dirty="0">
                <a:latin typeface="Cambria" panose="02040503050406030204" pitchFamily="18" charset="0"/>
                <a:ea typeface="Cambria" panose="02040503050406030204" pitchFamily="18" charset="0"/>
              </a:rPr>
              <a:t>Robot in a maze</a:t>
            </a:r>
          </a:p>
          <a:p>
            <a:pPr lvl="1"/>
            <a:r>
              <a:rPr lang="tr-TR" dirty="0">
                <a:latin typeface="Cambria" panose="02040503050406030204" pitchFamily="18" charset="0"/>
                <a:ea typeface="Cambria" panose="02040503050406030204" pitchFamily="18" charset="0"/>
              </a:rPr>
              <a:t>Multiple agents, partial observability, </a:t>
            </a:r>
            <a:r>
              <a:rPr lang="tr-TR" dirty="0" smtClean="0">
                <a:latin typeface="Cambria" panose="02040503050406030204" pitchFamily="18" charset="0"/>
                <a:ea typeface="Cambria" panose="02040503050406030204" pitchFamily="18" charset="0"/>
              </a:rPr>
              <a:t>...</a:t>
            </a:r>
            <a:endParaRPr lang="tr-TR"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8707272" y="4032136"/>
            <a:ext cx="2919127" cy="2825864"/>
          </a:xfrm>
          <a:prstGeom prst="rect">
            <a:avLst/>
          </a:prstGeom>
        </p:spPr>
      </p:pic>
    </p:spTree>
    <p:extLst>
      <p:ext uri="{BB962C8B-B14F-4D97-AF65-F5344CB8AC3E}">
        <p14:creationId xmlns:p14="http://schemas.microsoft.com/office/powerpoint/2010/main" val="1738338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99368" y="904009"/>
            <a:ext cx="11236731" cy="4901045"/>
          </a:xfrm>
          <a:prstGeom prst="rect">
            <a:avLst/>
          </a:prstGeom>
        </p:spPr>
      </p:pic>
      <p:sp>
        <p:nvSpPr>
          <p:cNvPr id="6" name="Rectangle 5"/>
          <p:cNvSpPr/>
          <p:nvPr/>
        </p:nvSpPr>
        <p:spPr>
          <a:xfrm>
            <a:off x="2784764" y="6547807"/>
            <a:ext cx="9407236" cy="310193"/>
          </a:xfrm>
          <a:prstGeom prst="rect">
            <a:avLst/>
          </a:prstGeom>
        </p:spPr>
        <p:txBody>
          <a:bodyPr wrap="square">
            <a:spAutoFit/>
          </a:bodyPr>
          <a:lstStyle/>
          <a:p>
            <a:r>
              <a:rPr lang="en-US" sz="1400" dirty="0" smtClean="0">
                <a:latin typeface="Cambria" panose="02040503050406030204" pitchFamily="18" charset="0"/>
              </a:rPr>
              <a:t>Image Source: https</a:t>
            </a:r>
            <a:r>
              <a:rPr lang="en-US" sz="1400" dirty="0">
                <a:latin typeface="Cambria" panose="02040503050406030204" pitchFamily="18" charset="0"/>
              </a:rPr>
              <a:t>://towardsdatascience.com/types-of-machine-learning-algorithms-you-should-know-953a08248861</a:t>
            </a:r>
          </a:p>
        </p:txBody>
      </p:sp>
    </p:spTree>
    <p:extLst>
      <p:ext uri="{BB962C8B-B14F-4D97-AF65-F5344CB8AC3E}">
        <p14:creationId xmlns:p14="http://schemas.microsoft.com/office/powerpoint/2010/main" val="21706453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idx="1"/>
          </p:nvPr>
        </p:nvSpPr>
        <p:spPr/>
        <p:txBody>
          <a:bodyPr/>
          <a:lstStyle/>
          <a:p>
            <a:r>
              <a:rPr lang="en-US" dirty="0"/>
              <a:t>Most perception (Input Processing) in the brain may be due to one learning algorithm.</a:t>
            </a:r>
          </a:p>
          <a:p>
            <a:r>
              <a:rPr lang="en-US" dirty="0"/>
              <a:t>Build learning algorithms that mimic the brain</a:t>
            </a:r>
          </a:p>
          <a:p>
            <a:r>
              <a:rPr lang="en-US" dirty="0"/>
              <a:t>Most human intelligence </a:t>
            </a:r>
            <a:r>
              <a:rPr lang="en-US" dirty="0" smtClean="0"/>
              <a:t>is due </a:t>
            </a:r>
            <a:r>
              <a:rPr lang="en-US" dirty="0"/>
              <a:t>to one learning algorithm</a:t>
            </a:r>
          </a:p>
          <a:p>
            <a:r>
              <a:rPr lang="en-US" dirty="0"/>
              <a:t>Learning from tagged data (Supervised Learning)</a:t>
            </a:r>
          </a:p>
          <a:p>
            <a:r>
              <a:rPr lang="en-US" dirty="0"/>
              <a:t>Bigger Data – More training is better</a:t>
            </a:r>
          </a:p>
          <a:p>
            <a:r>
              <a:rPr lang="en-US" dirty="0"/>
              <a:t>Untagged data (Unsupervised Learning)</a:t>
            </a:r>
          </a:p>
          <a:p>
            <a:r>
              <a:rPr lang="en-US" dirty="0"/>
              <a:t>Deep Learning </a:t>
            </a:r>
          </a:p>
          <a:p>
            <a:endParaRPr lang="en-US" dirty="0"/>
          </a:p>
        </p:txBody>
      </p:sp>
    </p:spTree>
    <p:extLst>
      <p:ext uri="{BB962C8B-B14F-4D97-AF65-F5344CB8AC3E}">
        <p14:creationId xmlns:p14="http://schemas.microsoft.com/office/powerpoint/2010/main" val="25547369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xamples of real-life problems in the context of supervised and unsupervised learning tasks: Spam filtering as a classification task and House price estimation as a regression task are part of supervised learning; Clustering is part of unsupervised learning in which customers are grouped into three different categories based on their purchasing behavior.Â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34" y="1437689"/>
            <a:ext cx="12025745" cy="309645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6579" y="5015345"/>
            <a:ext cx="10834254" cy="1200329"/>
          </a:xfrm>
          <a:prstGeom prst="rect">
            <a:avLst/>
          </a:prstGeom>
          <a:noFill/>
        </p:spPr>
        <p:txBody>
          <a:bodyPr wrap="square" rtlCol="0">
            <a:spAutoFit/>
          </a:bodyPr>
          <a:lstStyle/>
          <a:p>
            <a:pPr algn="just"/>
            <a:r>
              <a:rPr lang="en-US" dirty="0">
                <a:latin typeface="Cambria" panose="02040503050406030204" pitchFamily="18" charset="0"/>
              </a:rPr>
              <a:t>Examples of real-life problems in the context of supervised and unsupervised learning tasks: Spam filtering as a classification task and House price estimation as a regression task are part of supervised learning; Clustering is part of unsupervised learning in which customers are grouped into three different categories based on their purchasing behavior.</a:t>
            </a:r>
          </a:p>
        </p:txBody>
      </p:sp>
      <p:sp>
        <p:nvSpPr>
          <p:cNvPr id="3" name="TextBox 2"/>
          <p:cNvSpPr txBox="1"/>
          <p:nvPr/>
        </p:nvSpPr>
        <p:spPr>
          <a:xfrm>
            <a:off x="1177634" y="6542990"/>
            <a:ext cx="12538366" cy="307777"/>
          </a:xfrm>
          <a:prstGeom prst="rect">
            <a:avLst/>
          </a:prstGeom>
          <a:noFill/>
        </p:spPr>
        <p:txBody>
          <a:bodyPr wrap="square" rtlCol="0">
            <a:spAutoFit/>
          </a:bodyPr>
          <a:lstStyle/>
          <a:p>
            <a:r>
              <a:rPr lang="en-US" sz="1400" dirty="0" smtClean="0">
                <a:latin typeface="Cambria" panose="02040503050406030204" pitchFamily="18" charset="0"/>
              </a:rPr>
              <a:t>Image Source: DEEP </a:t>
            </a:r>
            <a:r>
              <a:rPr lang="en-US" sz="1400" dirty="0">
                <a:latin typeface="Cambria" panose="02040503050406030204" pitchFamily="18" charset="0"/>
              </a:rPr>
              <a:t>GENERATIVE MODELS FOR SYNTHETIC RETINAL IMAGE GENERATION, Lappeenranta University of </a:t>
            </a:r>
            <a:r>
              <a:rPr lang="en-US" sz="1400" dirty="0" smtClean="0">
                <a:latin typeface="Cambria" panose="02040503050406030204" pitchFamily="18" charset="0"/>
              </a:rPr>
              <a:t>Technology, July </a:t>
            </a:r>
            <a:r>
              <a:rPr lang="en-US" sz="1400" dirty="0">
                <a:latin typeface="Cambria" panose="02040503050406030204" pitchFamily="18" charset="0"/>
              </a:rPr>
              <a:t>2017</a:t>
            </a:r>
          </a:p>
        </p:txBody>
      </p:sp>
    </p:spTree>
    <p:extLst>
      <p:ext uri="{BB962C8B-B14F-4D97-AF65-F5344CB8AC3E}">
        <p14:creationId xmlns:p14="http://schemas.microsoft.com/office/powerpoint/2010/main" val="11284468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
        <p:nvSpPr>
          <p:cNvPr id="4" name="Rectangle 3"/>
          <p:cNvSpPr/>
          <p:nvPr/>
        </p:nvSpPr>
        <p:spPr>
          <a:xfrm>
            <a:off x="5151487" y="6431334"/>
            <a:ext cx="7133171" cy="338554"/>
          </a:xfrm>
          <a:prstGeom prst="rect">
            <a:avLst/>
          </a:prstGeom>
        </p:spPr>
        <p:txBody>
          <a:bodyPr wrap="none">
            <a:spAutoFit/>
          </a:bodyPr>
          <a:lstStyle/>
          <a:p>
            <a:r>
              <a:rPr lang="en-US" sz="1600" dirty="0" smtClean="0">
                <a:latin typeface="Cambria" panose="02040503050406030204" pitchFamily="18" charset="0"/>
              </a:rPr>
              <a:t>Image Source: https</a:t>
            </a:r>
            <a:r>
              <a:rPr lang="en-US" sz="1600" dirty="0">
                <a:latin typeface="Cambria" panose="02040503050406030204" pitchFamily="18" charset="0"/>
              </a:rPr>
              <a:t>://www.datarobot.com/wiki/machine-learning-life-cycle/</a:t>
            </a:r>
          </a:p>
        </p:txBody>
      </p:sp>
    </p:spTree>
    <p:extLst>
      <p:ext uri="{BB962C8B-B14F-4D97-AF65-F5344CB8AC3E}">
        <p14:creationId xmlns:p14="http://schemas.microsoft.com/office/powerpoint/2010/main" val="3601211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ea typeface="Cambria" panose="02040503050406030204" pitchFamily="18" charset="0"/>
              </a:rPr>
              <a:t>Machine Learning Applications	</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fontScale="92500" lnSpcReduction="10000"/>
          </a:bodyPr>
          <a:lstStyle/>
          <a:p>
            <a:r>
              <a:rPr lang="en-US" sz="2400" dirty="0">
                <a:latin typeface="Cambria" panose="02040503050406030204" pitchFamily="18" charset="0"/>
                <a:ea typeface="Cambria" panose="02040503050406030204" pitchFamily="18" charset="0"/>
              </a:rPr>
              <a:t>Recognizing </a:t>
            </a:r>
            <a:r>
              <a:rPr lang="en-US" sz="2400" dirty="0" smtClean="0">
                <a:latin typeface="Cambria" panose="02040503050406030204" pitchFamily="18" charset="0"/>
                <a:ea typeface="Cambria" panose="02040503050406030204" pitchFamily="18" charset="0"/>
              </a:rPr>
              <a:t>Patterns</a:t>
            </a:r>
            <a:r>
              <a:rPr lang="en-US" sz="2400" dirty="0">
                <a:latin typeface="Cambria" panose="02040503050406030204" pitchFamily="18" charset="0"/>
                <a:ea typeface="Cambria" panose="02040503050406030204" pitchFamily="18" charset="0"/>
              </a:rPr>
              <a:t>:</a:t>
            </a:r>
          </a:p>
          <a:p>
            <a:pPr lvl="1"/>
            <a:r>
              <a:rPr lang="en-US" dirty="0">
                <a:latin typeface="Cambria" panose="02040503050406030204" pitchFamily="18" charset="0"/>
                <a:ea typeface="Cambria" panose="02040503050406030204" pitchFamily="18" charset="0"/>
              </a:rPr>
              <a:t>Facial identities or facial expressions</a:t>
            </a:r>
          </a:p>
          <a:p>
            <a:pPr lvl="1"/>
            <a:r>
              <a:rPr lang="en-US" dirty="0">
                <a:latin typeface="Cambria" panose="02040503050406030204" pitchFamily="18" charset="0"/>
                <a:ea typeface="Cambria" panose="02040503050406030204" pitchFamily="18" charset="0"/>
              </a:rPr>
              <a:t>Handwritten or spoken words</a:t>
            </a:r>
          </a:p>
          <a:p>
            <a:pPr lvl="1"/>
            <a:r>
              <a:rPr lang="en-US" dirty="0">
                <a:latin typeface="Cambria" panose="02040503050406030204" pitchFamily="18" charset="0"/>
                <a:ea typeface="Cambria" panose="02040503050406030204" pitchFamily="18" charset="0"/>
              </a:rPr>
              <a:t>Medical images</a:t>
            </a:r>
          </a:p>
          <a:p>
            <a:r>
              <a:rPr lang="en-US" sz="2400" dirty="0">
                <a:latin typeface="Cambria" panose="02040503050406030204" pitchFamily="18" charset="0"/>
                <a:ea typeface="Cambria" panose="02040503050406030204" pitchFamily="18" charset="0"/>
              </a:rPr>
              <a:t>Generating </a:t>
            </a:r>
            <a:r>
              <a:rPr lang="en-US" sz="2400" dirty="0" smtClean="0">
                <a:latin typeface="Cambria" panose="02040503050406030204" pitchFamily="18" charset="0"/>
                <a:ea typeface="Cambria" panose="02040503050406030204" pitchFamily="18" charset="0"/>
              </a:rPr>
              <a:t>Patterns</a:t>
            </a:r>
            <a:r>
              <a:rPr lang="en-US" sz="2400" dirty="0">
                <a:latin typeface="Cambria" panose="02040503050406030204" pitchFamily="18" charset="0"/>
                <a:ea typeface="Cambria" panose="02040503050406030204" pitchFamily="18" charset="0"/>
              </a:rPr>
              <a:t>:</a:t>
            </a:r>
          </a:p>
          <a:p>
            <a:pPr lvl="1"/>
            <a:r>
              <a:rPr lang="en-US" dirty="0">
                <a:latin typeface="Cambria" panose="02040503050406030204" pitchFamily="18" charset="0"/>
                <a:ea typeface="Cambria" panose="02040503050406030204" pitchFamily="18" charset="0"/>
              </a:rPr>
              <a:t>Generating images or motion </a:t>
            </a:r>
            <a:r>
              <a:rPr lang="en-US" dirty="0" smtClean="0">
                <a:latin typeface="Cambria" panose="02040503050406030204" pitchFamily="18" charset="0"/>
                <a:ea typeface="Cambria" panose="02040503050406030204" pitchFamily="18" charset="0"/>
              </a:rPr>
              <a:t>sequences</a:t>
            </a:r>
            <a:endParaRPr lang="en-US" dirty="0">
              <a:solidFill>
                <a:srgbClr val="3333CC"/>
              </a:solidFill>
              <a:latin typeface="Cambria" panose="02040503050406030204" pitchFamily="18" charset="0"/>
              <a:ea typeface="Cambria" panose="02040503050406030204" pitchFamily="18" charset="0"/>
            </a:endParaRPr>
          </a:p>
          <a:p>
            <a:r>
              <a:rPr lang="en-US" sz="2400" dirty="0">
                <a:latin typeface="Cambria" panose="02040503050406030204" pitchFamily="18" charset="0"/>
                <a:ea typeface="Cambria" panose="02040503050406030204" pitchFamily="18" charset="0"/>
              </a:rPr>
              <a:t>Recognizing </a:t>
            </a:r>
            <a:r>
              <a:rPr lang="en-US" sz="2400" dirty="0" smtClean="0">
                <a:latin typeface="Cambria" panose="02040503050406030204" pitchFamily="18" charset="0"/>
                <a:ea typeface="Cambria" panose="02040503050406030204" pitchFamily="18" charset="0"/>
              </a:rPr>
              <a:t>Anomalies</a:t>
            </a:r>
            <a:r>
              <a:rPr lang="en-US" sz="2400" dirty="0">
                <a:latin typeface="Cambria" panose="02040503050406030204" pitchFamily="18" charset="0"/>
                <a:ea typeface="Cambria" panose="02040503050406030204" pitchFamily="18" charset="0"/>
              </a:rPr>
              <a:t>:</a:t>
            </a:r>
          </a:p>
          <a:p>
            <a:pPr lvl="1"/>
            <a:r>
              <a:rPr lang="en-US" dirty="0">
                <a:latin typeface="Cambria" panose="02040503050406030204" pitchFamily="18" charset="0"/>
                <a:ea typeface="Cambria" panose="02040503050406030204" pitchFamily="18" charset="0"/>
              </a:rPr>
              <a:t>Unusual sequences of credit card transactions </a:t>
            </a:r>
          </a:p>
          <a:p>
            <a:pPr lvl="1"/>
            <a:r>
              <a:rPr lang="en-US" dirty="0">
                <a:latin typeface="Cambria" panose="02040503050406030204" pitchFamily="18" charset="0"/>
                <a:ea typeface="Cambria" panose="02040503050406030204" pitchFamily="18" charset="0"/>
              </a:rPr>
              <a:t>Unusual patterns of sensor readings in a nuclear power plant or unusual sound in your car engine.</a:t>
            </a:r>
          </a:p>
          <a:p>
            <a:r>
              <a:rPr lang="en-US" sz="2400" dirty="0">
                <a:latin typeface="Cambria" panose="02040503050406030204" pitchFamily="18" charset="0"/>
                <a:ea typeface="Cambria" panose="02040503050406030204" pitchFamily="18" charset="0"/>
              </a:rPr>
              <a:t>Prediction:</a:t>
            </a:r>
          </a:p>
          <a:p>
            <a:pPr lvl="1"/>
            <a:r>
              <a:rPr lang="en-US" dirty="0">
                <a:latin typeface="Cambria" panose="02040503050406030204" pitchFamily="18" charset="0"/>
                <a:ea typeface="Cambria" panose="02040503050406030204" pitchFamily="18" charset="0"/>
              </a:rPr>
              <a:t>Future stock prices or currency exchange rates </a:t>
            </a:r>
          </a:p>
        </p:txBody>
      </p:sp>
    </p:spTree>
    <p:extLst>
      <p:ext uri="{BB962C8B-B14F-4D97-AF65-F5344CB8AC3E}">
        <p14:creationId xmlns:p14="http://schemas.microsoft.com/office/powerpoint/2010/main" val="3015682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ambria" panose="02040503050406030204" pitchFamily="18" charset="0"/>
                <a:ea typeface="Cambria" panose="02040503050406030204" pitchFamily="18" charset="0"/>
              </a:rPr>
              <a:t>Some web-based examples of machine learning</a:t>
            </a:r>
          </a:p>
        </p:txBody>
      </p:sp>
      <p:sp>
        <p:nvSpPr>
          <p:cNvPr id="3" name="Content Placeholder 2"/>
          <p:cNvSpPr>
            <a:spLocks noGrp="1"/>
          </p:cNvSpPr>
          <p:nvPr>
            <p:ph idx="1"/>
          </p:nvPr>
        </p:nvSpPr>
        <p:spPr/>
        <p:txBody>
          <a:bodyPr>
            <a:normAutofit lnSpcReduction="10000"/>
          </a:bodyPr>
          <a:lstStyle/>
          <a:p>
            <a:r>
              <a:rPr lang="en-US" sz="2400" dirty="0">
                <a:latin typeface="Cambria" panose="02040503050406030204" pitchFamily="18" charset="0"/>
                <a:ea typeface="Cambria" panose="02040503050406030204" pitchFamily="18" charset="0"/>
              </a:rPr>
              <a:t>The web contains a lot of data. Tasks with very big datasets often use machine learning</a:t>
            </a:r>
          </a:p>
          <a:p>
            <a:pPr lvl="1"/>
            <a:r>
              <a:rPr lang="en-US" dirty="0">
                <a:latin typeface="Cambria" panose="02040503050406030204" pitchFamily="18" charset="0"/>
                <a:ea typeface="Cambria" panose="02040503050406030204" pitchFamily="18" charset="0"/>
              </a:rPr>
              <a:t> especially if the data is noisy or non-stationary.</a:t>
            </a:r>
          </a:p>
          <a:p>
            <a:r>
              <a:rPr lang="en-US" sz="2400" dirty="0">
                <a:latin typeface="Cambria" panose="02040503050406030204" pitchFamily="18" charset="0"/>
                <a:ea typeface="Cambria" panose="02040503050406030204" pitchFamily="18" charset="0"/>
              </a:rPr>
              <a:t>Spam filtering, fraud detection: </a:t>
            </a:r>
          </a:p>
          <a:p>
            <a:pPr lvl="1"/>
            <a:r>
              <a:rPr lang="en-US" dirty="0">
                <a:latin typeface="Cambria" panose="02040503050406030204" pitchFamily="18" charset="0"/>
                <a:ea typeface="Cambria" panose="02040503050406030204" pitchFamily="18" charset="0"/>
              </a:rPr>
              <a:t> The enemy adapts so we must adapt too.</a:t>
            </a:r>
          </a:p>
          <a:p>
            <a:r>
              <a:rPr lang="en-US" sz="2400" dirty="0">
                <a:latin typeface="Cambria" panose="02040503050406030204" pitchFamily="18" charset="0"/>
                <a:ea typeface="Cambria" panose="02040503050406030204" pitchFamily="18" charset="0"/>
              </a:rPr>
              <a:t>Recommendation systems:</a:t>
            </a:r>
          </a:p>
          <a:p>
            <a:pPr lvl="1"/>
            <a:r>
              <a:rPr lang="en-US" dirty="0">
                <a:latin typeface="Cambria" panose="02040503050406030204" pitchFamily="18" charset="0"/>
                <a:ea typeface="Cambria" panose="02040503050406030204" pitchFamily="18" charset="0"/>
              </a:rPr>
              <a:t>Lots of noisy data. Million dollar prize!</a:t>
            </a:r>
          </a:p>
          <a:p>
            <a:r>
              <a:rPr lang="en-US" sz="2400" dirty="0">
                <a:latin typeface="Cambria" panose="02040503050406030204" pitchFamily="18" charset="0"/>
                <a:ea typeface="Cambria" panose="02040503050406030204" pitchFamily="18" charset="0"/>
              </a:rPr>
              <a:t>Information retrieval:</a:t>
            </a:r>
          </a:p>
          <a:p>
            <a:pPr lvl="1"/>
            <a:r>
              <a:rPr lang="en-US" dirty="0">
                <a:latin typeface="Cambria" panose="02040503050406030204" pitchFamily="18" charset="0"/>
                <a:ea typeface="Cambria" panose="02040503050406030204" pitchFamily="18" charset="0"/>
              </a:rPr>
              <a:t>Find documents or images with similar content.</a:t>
            </a:r>
          </a:p>
          <a:p>
            <a:r>
              <a:rPr lang="en-US" sz="2400" dirty="0">
                <a:latin typeface="Cambria" panose="02040503050406030204" pitchFamily="18" charset="0"/>
                <a:ea typeface="Cambria" panose="02040503050406030204" pitchFamily="18" charset="0"/>
              </a:rPr>
              <a:t>Data Visualization:</a:t>
            </a:r>
          </a:p>
          <a:p>
            <a:pPr lvl="1"/>
            <a:r>
              <a:rPr lang="en-US" dirty="0">
                <a:latin typeface="Cambria" panose="02040503050406030204" pitchFamily="18" charset="0"/>
                <a:ea typeface="Cambria" panose="02040503050406030204" pitchFamily="18" charset="0"/>
              </a:rPr>
              <a:t>Display a huge database in a revealing </a:t>
            </a:r>
            <a:r>
              <a:rPr lang="en-US" dirty="0" smtClean="0">
                <a:latin typeface="Cambria" panose="02040503050406030204" pitchFamily="18" charset="0"/>
                <a:ea typeface="Cambria" panose="02040503050406030204" pitchFamily="18" charset="0"/>
              </a:rPr>
              <a:t>way.</a:t>
            </a:r>
            <a:endParaRPr lang="en-US" dirty="0">
              <a:solidFill>
                <a:srgbClr val="3333CC"/>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37130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159" y="39308"/>
            <a:ext cx="10515600" cy="1325563"/>
          </a:xfrm>
        </p:spPr>
        <p:txBody>
          <a:bodyPr>
            <a:normAutofit/>
          </a:bodyPr>
          <a:lstStyle/>
          <a:p>
            <a:r>
              <a:rPr lang="en-US" sz="4000" dirty="0" smtClean="0">
                <a:latin typeface="Cambria" panose="02040503050406030204" pitchFamily="18" charset="0"/>
              </a:rPr>
              <a:t>Python Libraries for Machine Learning</a:t>
            </a:r>
            <a:endParaRPr lang="en-US" sz="4000" dirty="0">
              <a:latin typeface="Cambria" panose="02040503050406030204" pitchFamily="18" charset="0"/>
            </a:endParaRPr>
          </a:p>
        </p:txBody>
      </p:sp>
      <p:pic>
        <p:nvPicPr>
          <p:cNvPr id="5" name="Content Placeholder 4"/>
          <p:cNvPicPr>
            <a:picLocks noGrp="1" noChangeAspect="1"/>
          </p:cNvPicPr>
          <p:nvPr>
            <p:ph idx="1"/>
          </p:nvPr>
        </p:nvPicPr>
        <p:blipFill>
          <a:blip r:embed="rId2"/>
          <a:stretch>
            <a:fillRect/>
          </a:stretch>
        </p:blipFill>
        <p:spPr>
          <a:xfrm>
            <a:off x="4635036" y="2504111"/>
            <a:ext cx="1514475" cy="3076575"/>
          </a:xfrm>
          <a:prstGeom prst="rect">
            <a:avLst/>
          </a:prstGeom>
        </p:spPr>
      </p:pic>
      <p:graphicFrame>
        <p:nvGraphicFramePr>
          <p:cNvPr id="9" name="Table 8"/>
          <p:cNvGraphicFramePr>
            <a:graphicFrameLocks noGrp="1"/>
          </p:cNvGraphicFramePr>
          <p:nvPr/>
        </p:nvGraphicFramePr>
        <p:xfrm>
          <a:off x="1609451" y="1228299"/>
          <a:ext cx="9427516" cy="5629701"/>
        </p:xfrm>
        <a:graphic>
          <a:graphicData uri="http://schemas.openxmlformats.org/drawingml/2006/table">
            <a:tbl>
              <a:tblPr firstRow="1" bandRow="1">
                <a:tableStyleId>{5C22544A-7EE6-4342-B048-85BDC9FD1C3A}</a:tableStyleId>
              </a:tblPr>
              <a:tblGrid>
                <a:gridCol w="2356879">
                  <a:extLst>
                    <a:ext uri="{9D8B030D-6E8A-4147-A177-3AD203B41FA5}">
                      <a16:colId xmlns:a16="http://schemas.microsoft.com/office/drawing/2014/main" val="2024384785"/>
                    </a:ext>
                  </a:extLst>
                </a:gridCol>
                <a:gridCol w="2356879">
                  <a:extLst>
                    <a:ext uri="{9D8B030D-6E8A-4147-A177-3AD203B41FA5}">
                      <a16:colId xmlns:a16="http://schemas.microsoft.com/office/drawing/2014/main" val="1330284821"/>
                    </a:ext>
                  </a:extLst>
                </a:gridCol>
                <a:gridCol w="2356879">
                  <a:extLst>
                    <a:ext uri="{9D8B030D-6E8A-4147-A177-3AD203B41FA5}">
                      <a16:colId xmlns:a16="http://schemas.microsoft.com/office/drawing/2014/main" val="403746906"/>
                    </a:ext>
                  </a:extLst>
                </a:gridCol>
                <a:gridCol w="2356879">
                  <a:extLst>
                    <a:ext uri="{9D8B030D-6E8A-4147-A177-3AD203B41FA5}">
                      <a16:colId xmlns:a16="http://schemas.microsoft.com/office/drawing/2014/main" val="2543358623"/>
                    </a:ext>
                  </a:extLst>
                </a:gridCol>
              </a:tblGrid>
              <a:tr h="1002851">
                <a:tc>
                  <a:txBody>
                    <a:bodyPr/>
                    <a:lstStyle/>
                    <a:p>
                      <a:pPr algn="ctr"/>
                      <a:r>
                        <a:rPr lang="en-US" sz="2000" b="1" dirty="0" smtClean="0">
                          <a:latin typeface="Cambria" panose="02040503050406030204" pitchFamily="18" charset="0"/>
                        </a:rPr>
                        <a:t>Machine Learning</a:t>
                      </a:r>
                      <a:endParaRPr lang="en-US" sz="2000" b="1" dirty="0">
                        <a:latin typeface="Cambria" panose="02040503050406030204" pitchFamily="18" charset="0"/>
                      </a:endParaRPr>
                    </a:p>
                  </a:txBody>
                  <a:tcPr anchor="ctr">
                    <a:solidFill>
                      <a:schemeClr val="accent1">
                        <a:lumMod val="75000"/>
                      </a:schemeClr>
                    </a:solidFill>
                  </a:tcPr>
                </a:tc>
                <a:tc>
                  <a:txBody>
                    <a:bodyPr/>
                    <a:lstStyle/>
                    <a:p>
                      <a:pPr algn="ctr"/>
                      <a:r>
                        <a:rPr lang="en-US" sz="2000" b="1" dirty="0" smtClean="0">
                          <a:latin typeface="Cambria" panose="02040503050406030204" pitchFamily="18" charset="0"/>
                        </a:rPr>
                        <a:t>Visualization</a:t>
                      </a:r>
                      <a:endParaRPr lang="en-US" sz="2000" b="1" dirty="0">
                        <a:latin typeface="Cambria" panose="02040503050406030204" pitchFamily="18" charset="0"/>
                      </a:endParaRPr>
                    </a:p>
                  </a:txBody>
                  <a:tcPr anchor="ctr">
                    <a:solidFill>
                      <a:schemeClr val="accent1">
                        <a:lumMod val="75000"/>
                      </a:schemeClr>
                    </a:solidFill>
                  </a:tcPr>
                </a:tc>
                <a:tc>
                  <a:txBody>
                    <a:bodyPr/>
                    <a:lstStyle/>
                    <a:p>
                      <a:pPr algn="ctr"/>
                      <a:r>
                        <a:rPr lang="en-US" sz="2000" b="1" dirty="0" smtClean="0">
                          <a:latin typeface="Cambria" panose="02040503050406030204" pitchFamily="18" charset="0"/>
                        </a:rPr>
                        <a:t>Mathematics for Data Science</a:t>
                      </a:r>
                      <a:endParaRPr lang="en-US" sz="2000" b="1" dirty="0">
                        <a:latin typeface="Cambria" panose="02040503050406030204" pitchFamily="18" charset="0"/>
                      </a:endParaRPr>
                    </a:p>
                  </a:txBody>
                  <a:tcPr anchor="ctr">
                    <a:solidFill>
                      <a:schemeClr val="accent1">
                        <a:lumMod val="75000"/>
                      </a:schemeClr>
                    </a:solidFill>
                  </a:tcPr>
                </a:tc>
                <a:tc>
                  <a:txBody>
                    <a:bodyPr/>
                    <a:lstStyle/>
                    <a:p>
                      <a:pPr algn="ctr"/>
                      <a:r>
                        <a:rPr lang="en-US" sz="2000" b="1" dirty="0" smtClean="0">
                          <a:latin typeface="Cambria" panose="02040503050406030204" pitchFamily="18" charset="0"/>
                        </a:rPr>
                        <a:t>Data Manipulation &amp; Analysis</a:t>
                      </a:r>
                      <a:endParaRPr lang="en-US" sz="2000" b="1" dirty="0">
                        <a:latin typeface="Cambria" panose="02040503050406030204" pitchFamily="18" charset="0"/>
                      </a:endParaRPr>
                    </a:p>
                  </a:txBody>
                  <a:tcPr anchor="ctr">
                    <a:solidFill>
                      <a:schemeClr val="accent1">
                        <a:lumMod val="75000"/>
                      </a:schemeClr>
                    </a:solidFill>
                  </a:tcPr>
                </a:tc>
                <a:extLst>
                  <a:ext uri="{0D108BD9-81ED-4DB2-BD59-A6C34878D82A}">
                    <a16:rowId xmlns:a16="http://schemas.microsoft.com/office/drawing/2014/main" val="1606633449"/>
                  </a:ext>
                </a:extLst>
              </a:tr>
              <a:tr h="4626850">
                <a:tc>
                  <a:txBody>
                    <a:bodyPr/>
                    <a:lstStyle/>
                    <a:p>
                      <a:pPr algn="ctr"/>
                      <a:endParaRPr lang="en-US" sz="2000" b="1" dirty="0">
                        <a:latin typeface="Cambria" panose="02040503050406030204" pitchFamily="18" charset="0"/>
                      </a:endParaRPr>
                    </a:p>
                  </a:txBody>
                  <a:tcPr anchor="ctr">
                    <a:solidFill>
                      <a:schemeClr val="accent2">
                        <a:lumMod val="75000"/>
                      </a:schemeClr>
                    </a:solidFill>
                  </a:tcPr>
                </a:tc>
                <a:tc>
                  <a:txBody>
                    <a:bodyPr/>
                    <a:lstStyle/>
                    <a:p>
                      <a:pPr algn="ctr"/>
                      <a:endParaRPr lang="en-US" sz="2000" b="1" dirty="0">
                        <a:latin typeface="Cambria" panose="02040503050406030204" pitchFamily="18" charset="0"/>
                      </a:endParaRPr>
                    </a:p>
                  </a:txBody>
                  <a:tcPr anchor="ctr">
                    <a:solidFill>
                      <a:schemeClr val="accent2">
                        <a:lumMod val="75000"/>
                      </a:schemeClr>
                    </a:solidFill>
                  </a:tcPr>
                </a:tc>
                <a:tc>
                  <a:txBody>
                    <a:bodyPr/>
                    <a:lstStyle/>
                    <a:p>
                      <a:pPr algn="ctr"/>
                      <a:endParaRPr lang="en-US" sz="2000" b="1" dirty="0">
                        <a:latin typeface="Cambria" panose="02040503050406030204" pitchFamily="18" charset="0"/>
                      </a:endParaRPr>
                    </a:p>
                  </a:txBody>
                  <a:tcPr anchor="ctr">
                    <a:solidFill>
                      <a:schemeClr val="accent2">
                        <a:lumMod val="75000"/>
                      </a:schemeClr>
                    </a:solidFill>
                  </a:tcPr>
                </a:tc>
                <a:tc>
                  <a:txBody>
                    <a:bodyPr/>
                    <a:lstStyle/>
                    <a:p>
                      <a:pPr algn="ctr"/>
                      <a:endParaRPr lang="en-US" sz="2000" b="1" dirty="0">
                        <a:latin typeface="Cambria" panose="02040503050406030204" pitchFamily="18" charset="0"/>
                      </a:endParaRPr>
                    </a:p>
                  </a:txBody>
                  <a:tcPr anchor="ctr">
                    <a:solidFill>
                      <a:schemeClr val="accent2">
                        <a:lumMod val="75000"/>
                      </a:schemeClr>
                    </a:solidFill>
                  </a:tcPr>
                </a:tc>
                <a:extLst>
                  <a:ext uri="{0D108BD9-81ED-4DB2-BD59-A6C34878D82A}">
                    <a16:rowId xmlns:a16="http://schemas.microsoft.com/office/drawing/2014/main" val="3559201775"/>
                  </a:ext>
                </a:extLst>
              </a:tr>
            </a:tbl>
          </a:graphicData>
        </a:graphic>
      </p:graphicFrame>
      <p:pic>
        <p:nvPicPr>
          <p:cNvPr id="10" name="Picture 9"/>
          <p:cNvPicPr>
            <a:picLocks noChangeAspect="1"/>
          </p:cNvPicPr>
          <p:nvPr/>
        </p:nvPicPr>
        <p:blipFill>
          <a:blip r:embed="rId3"/>
          <a:stretch>
            <a:fillRect/>
          </a:stretch>
        </p:blipFill>
        <p:spPr>
          <a:xfrm>
            <a:off x="2001611" y="2333700"/>
            <a:ext cx="1593472" cy="4448035"/>
          </a:xfrm>
          <a:prstGeom prst="rect">
            <a:avLst/>
          </a:prstGeom>
        </p:spPr>
      </p:pic>
      <p:pic>
        <p:nvPicPr>
          <p:cNvPr id="13" name="Picture 12"/>
          <p:cNvPicPr>
            <a:picLocks noChangeAspect="1"/>
          </p:cNvPicPr>
          <p:nvPr/>
        </p:nvPicPr>
        <p:blipFill>
          <a:blip r:embed="rId4"/>
          <a:stretch>
            <a:fillRect/>
          </a:stretch>
        </p:blipFill>
        <p:spPr>
          <a:xfrm>
            <a:off x="4169483" y="2374644"/>
            <a:ext cx="1899765" cy="3860812"/>
          </a:xfrm>
          <a:prstGeom prst="rect">
            <a:avLst/>
          </a:prstGeom>
        </p:spPr>
      </p:pic>
      <p:pic>
        <p:nvPicPr>
          <p:cNvPr id="7" name="Picture 6"/>
          <p:cNvPicPr>
            <a:picLocks noChangeAspect="1"/>
          </p:cNvPicPr>
          <p:nvPr/>
        </p:nvPicPr>
        <p:blipFill>
          <a:blip r:embed="rId5"/>
          <a:stretch>
            <a:fillRect/>
          </a:stretch>
        </p:blipFill>
        <p:spPr>
          <a:xfrm>
            <a:off x="8898016" y="2378497"/>
            <a:ext cx="1862845" cy="1743610"/>
          </a:xfrm>
          <a:prstGeom prst="rect">
            <a:avLst/>
          </a:prstGeom>
        </p:spPr>
      </p:pic>
      <p:pic>
        <p:nvPicPr>
          <p:cNvPr id="15" name="Picture 14"/>
          <p:cNvPicPr>
            <a:picLocks noChangeAspect="1"/>
          </p:cNvPicPr>
          <p:nvPr/>
        </p:nvPicPr>
        <p:blipFill>
          <a:blip r:embed="rId6"/>
          <a:stretch>
            <a:fillRect/>
          </a:stretch>
        </p:blipFill>
        <p:spPr>
          <a:xfrm>
            <a:off x="6616353" y="2394927"/>
            <a:ext cx="1787189" cy="4333875"/>
          </a:xfrm>
          <a:prstGeom prst="rect">
            <a:avLst/>
          </a:prstGeom>
        </p:spPr>
      </p:pic>
    </p:spTree>
    <p:extLst>
      <p:ext uri="{BB962C8B-B14F-4D97-AF65-F5344CB8AC3E}">
        <p14:creationId xmlns:p14="http://schemas.microsoft.com/office/powerpoint/2010/main" val="2012732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err="1" smtClean="0">
                <a:latin typeface="Cambria" panose="02040503050406030204" pitchFamily="18" charset="0"/>
              </a:rPr>
              <a:t>Scikit</a:t>
            </a:r>
            <a:r>
              <a:rPr lang="en-US" b="1" dirty="0" smtClean="0">
                <a:latin typeface="Cambria" panose="02040503050406030204" pitchFamily="18" charset="0"/>
              </a:rPr>
              <a:t>-Learn - </a:t>
            </a:r>
            <a:r>
              <a:rPr lang="en-US" dirty="0" smtClean="0">
                <a:latin typeface="Cambria" panose="02040503050406030204" pitchFamily="18" charset="0"/>
              </a:rPr>
              <a:t>(formerly </a:t>
            </a:r>
            <a:r>
              <a:rPr lang="en-US" b="1" dirty="0" err="1" smtClean="0">
                <a:latin typeface="Cambria" panose="02040503050406030204" pitchFamily="18" charset="0"/>
              </a:rPr>
              <a:t>scikits.learn</a:t>
            </a:r>
            <a:r>
              <a:rPr lang="en-US" dirty="0" smtClean="0">
                <a:latin typeface="Cambria" panose="02040503050406030204" pitchFamily="18" charset="0"/>
              </a:rPr>
              <a:t>)</a:t>
            </a:r>
            <a:endParaRPr lang="en-US" dirty="0">
              <a:latin typeface="Cambria" panose="02040503050406030204" pitchFamily="18" charset="0"/>
            </a:endParaRPr>
          </a:p>
        </p:txBody>
      </p:sp>
      <p:sp>
        <p:nvSpPr>
          <p:cNvPr id="7" name="TextBox 6"/>
          <p:cNvSpPr txBox="1"/>
          <p:nvPr/>
        </p:nvSpPr>
        <p:spPr>
          <a:xfrm>
            <a:off x="838200" y="1706730"/>
            <a:ext cx="10515600" cy="2492990"/>
          </a:xfrm>
          <a:prstGeom prst="rect">
            <a:avLst/>
          </a:prstGeom>
          <a:noFill/>
        </p:spPr>
        <p:txBody>
          <a:bodyPr wrap="square" rtlCol="0">
            <a:spAutoFit/>
          </a:bodyPr>
          <a:lstStyle/>
          <a:p>
            <a:pPr algn="just">
              <a:lnSpc>
                <a:spcPct val="150000"/>
              </a:lnSpc>
            </a:pPr>
            <a:r>
              <a:rPr lang="en-US" sz="2600" dirty="0" smtClean="0">
                <a:latin typeface="Cambria" panose="02040503050406030204" pitchFamily="18" charset="0"/>
              </a:rPr>
              <a:t>It features various </a:t>
            </a:r>
            <a:r>
              <a:rPr lang="en-US" sz="2600" b="1" dirty="0" smtClean="0">
                <a:solidFill>
                  <a:schemeClr val="accent2">
                    <a:lumMod val="75000"/>
                  </a:schemeClr>
                </a:solidFill>
                <a:latin typeface="Cambria" panose="02040503050406030204" pitchFamily="18" charset="0"/>
              </a:rPr>
              <a:t>classification, regression and clustering</a:t>
            </a:r>
            <a:r>
              <a:rPr lang="en-US" sz="2600" dirty="0" smtClean="0">
                <a:latin typeface="Cambria" panose="02040503050406030204" pitchFamily="18" charset="0"/>
              </a:rPr>
              <a:t> algorithms including </a:t>
            </a:r>
            <a:r>
              <a:rPr lang="en-US" sz="2600" b="1" dirty="0" smtClean="0">
                <a:solidFill>
                  <a:schemeClr val="accent2">
                    <a:lumMod val="75000"/>
                  </a:schemeClr>
                </a:solidFill>
                <a:latin typeface="Cambria" panose="02040503050406030204" pitchFamily="18" charset="0"/>
              </a:rPr>
              <a:t>support vector machines, random forests, gradient boosting, k-means and DBSCAN</a:t>
            </a:r>
            <a:r>
              <a:rPr lang="en-US" sz="2600" dirty="0" smtClean="0">
                <a:latin typeface="Cambria" panose="02040503050406030204" pitchFamily="18" charset="0"/>
              </a:rPr>
              <a:t>, and is designed to interoperate with the Python numerical and scientific libraries </a:t>
            </a:r>
            <a:r>
              <a:rPr lang="en-US" sz="2600" dirty="0" err="1" smtClean="0">
                <a:latin typeface="Cambria" panose="02040503050406030204" pitchFamily="18" charset="0"/>
              </a:rPr>
              <a:t>NumPy</a:t>
            </a:r>
            <a:r>
              <a:rPr lang="en-US" sz="2600" dirty="0" smtClean="0">
                <a:latin typeface="Cambria" panose="02040503050406030204" pitchFamily="18" charset="0"/>
              </a:rPr>
              <a:t> and </a:t>
            </a:r>
            <a:r>
              <a:rPr lang="en-US" sz="2600" dirty="0" err="1" smtClean="0">
                <a:latin typeface="Cambria" panose="02040503050406030204" pitchFamily="18" charset="0"/>
              </a:rPr>
              <a:t>SciPy</a:t>
            </a:r>
            <a:r>
              <a:rPr lang="en-US" sz="2600" dirty="0" smtClean="0">
                <a:latin typeface="Cambria" panose="02040503050406030204" pitchFamily="18" charset="0"/>
              </a:rPr>
              <a:t>.</a:t>
            </a:r>
            <a:endParaRPr lang="en-US" sz="2600" dirty="0">
              <a:latin typeface="Cambria" panose="02040503050406030204" pitchFamily="18" charset="0"/>
            </a:endParaRPr>
          </a:p>
        </p:txBody>
      </p:sp>
    </p:spTree>
    <p:extLst>
      <p:ext uri="{BB962C8B-B14F-4D97-AF65-F5344CB8AC3E}">
        <p14:creationId xmlns:p14="http://schemas.microsoft.com/office/powerpoint/2010/main" val="9613851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873"/>
            <a:ext cx="10515600" cy="1325563"/>
          </a:xfrm>
        </p:spPr>
        <p:txBody>
          <a:bodyPr/>
          <a:lstStyle/>
          <a:p>
            <a:r>
              <a:rPr lang="en-US" b="1" dirty="0" err="1" smtClean="0">
                <a:latin typeface="Cambria" panose="02040503050406030204" pitchFamily="18" charset="0"/>
              </a:rPr>
              <a:t>Scikit</a:t>
            </a:r>
            <a:r>
              <a:rPr lang="en-US" b="1" dirty="0" smtClean="0">
                <a:latin typeface="Cambria" panose="02040503050406030204" pitchFamily="18" charset="0"/>
              </a:rPr>
              <a:t>-Learn</a:t>
            </a:r>
            <a:endParaRPr lang="en-US" dirty="0">
              <a:latin typeface="Cambria" panose="02040503050406030204" pitchFamily="18" charset="0"/>
            </a:endParaRPr>
          </a:p>
        </p:txBody>
      </p:sp>
      <p:pic>
        <p:nvPicPr>
          <p:cNvPr id="1026" name="Picture 2" descr="https://cdn-images-1.medium.com/max/2000/1*dYgEs2roROf3j2ANzkDHM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484" y="1595154"/>
            <a:ext cx="9211343" cy="5112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472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Cambria" panose="02040503050406030204" pitchFamily="18" charset="0"/>
              </a:rPr>
              <a:t>TensorFlow</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marL="0" indent="0" algn="just">
              <a:buNone/>
            </a:pPr>
            <a:r>
              <a:rPr lang="en-US" dirty="0">
                <a:latin typeface="Cambria" panose="02040503050406030204" pitchFamily="18" charset="0"/>
              </a:rPr>
              <a:t>TensorFlow™ is an open source software library for high performance numerical computation. Its flexible architecture allows easy deployment of computation across a variety of platforms (CPUs, GPUs, TPUs), and from desktops to clusters of servers to mobile and edge devices. Originally developed by researchers and engineers from the Google Brain team within Google’s AI organization, it comes with strong support for machine learning and deep learning and the flexible numerical computation core is used across many other scientific domains.</a:t>
            </a:r>
          </a:p>
        </p:txBody>
      </p:sp>
    </p:spTree>
    <p:extLst>
      <p:ext uri="{BB962C8B-B14F-4D97-AF65-F5344CB8AC3E}">
        <p14:creationId xmlns:p14="http://schemas.microsoft.com/office/powerpoint/2010/main" val="41559831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ambria" panose="02040503050406030204" pitchFamily="18" charset="0"/>
              </a:rPr>
              <a:t>Keras</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algn="just"/>
            <a:r>
              <a:rPr lang="en-US" dirty="0" err="1">
                <a:latin typeface="Cambria" panose="02040503050406030204" pitchFamily="18" charset="0"/>
              </a:rPr>
              <a:t>Keras</a:t>
            </a:r>
            <a:r>
              <a:rPr lang="en-US" dirty="0">
                <a:latin typeface="Cambria" panose="02040503050406030204" pitchFamily="18" charset="0"/>
              </a:rPr>
              <a:t> is a high-level neural networks API, written in Python and capable of running on top of </a:t>
            </a:r>
            <a:r>
              <a:rPr lang="en-US" dirty="0" smtClean="0">
                <a:latin typeface="Cambria" panose="02040503050406030204" pitchFamily="18" charset="0"/>
              </a:rPr>
              <a:t> </a:t>
            </a:r>
            <a:r>
              <a:rPr lang="en-US" dirty="0" smtClean="0">
                <a:solidFill>
                  <a:schemeClr val="accent2">
                    <a:lumMod val="75000"/>
                  </a:schemeClr>
                </a:solidFill>
                <a:latin typeface="Cambria" panose="02040503050406030204" pitchFamily="18" charset="0"/>
              </a:rPr>
              <a:t>TensorFlow, CNTK, or </a:t>
            </a:r>
            <a:r>
              <a:rPr lang="en-US" dirty="0" err="1" smtClean="0">
                <a:solidFill>
                  <a:schemeClr val="accent2">
                    <a:lumMod val="75000"/>
                  </a:schemeClr>
                </a:solidFill>
                <a:latin typeface="Cambria" panose="02040503050406030204" pitchFamily="18" charset="0"/>
              </a:rPr>
              <a:t>Theano</a:t>
            </a:r>
            <a:r>
              <a:rPr lang="en-US" dirty="0" smtClean="0">
                <a:latin typeface="Cambria" panose="02040503050406030204" pitchFamily="18" charset="0"/>
              </a:rPr>
              <a:t>. It </a:t>
            </a:r>
            <a:r>
              <a:rPr lang="en-US" dirty="0">
                <a:latin typeface="Cambria" panose="02040503050406030204" pitchFamily="18" charset="0"/>
              </a:rPr>
              <a:t>was developed with a focus on enabling fast experimentation. </a:t>
            </a:r>
            <a:endParaRPr lang="en-US" dirty="0" smtClean="0">
              <a:latin typeface="Cambria" panose="02040503050406030204" pitchFamily="18" charset="0"/>
            </a:endParaRPr>
          </a:p>
          <a:p>
            <a:pPr algn="just"/>
            <a:r>
              <a:rPr lang="en-US" dirty="0">
                <a:latin typeface="Cambria" panose="02040503050406030204" pitchFamily="18" charset="0"/>
              </a:rPr>
              <a:t>Allows for easy and fast prototyping (through user friendliness, modularity, and extensibility).</a:t>
            </a:r>
          </a:p>
          <a:p>
            <a:pPr algn="just"/>
            <a:r>
              <a:rPr lang="en-US" dirty="0">
                <a:latin typeface="Cambria" panose="02040503050406030204" pitchFamily="18" charset="0"/>
              </a:rPr>
              <a:t>Supports both convolutional networks and recurrent networks, as well as combinations of the two.</a:t>
            </a:r>
          </a:p>
          <a:p>
            <a:pPr algn="just"/>
            <a:r>
              <a:rPr lang="en-US" dirty="0">
                <a:latin typeface="Cambria" panose="02040503050406030204" pitchFamily="18" charset="0"/>
              </a:rPr>
              <a:t>Runs seamlessly on CPU and GPU.</a:t>
            </a:r>
          </a:p>
          <a:p>
            <a:pPr algn="just"/>
            <a:endParaRPr lang="en-US" dirty="0">
              <a:latin typeface="Cambria" panose="02040503050406030204" pitchFamily="18" charset="0"/>
            </a:endParaRPr>
          </a:p>
        </p:txBody>
      </p:sp>
    </p:spTree>
    <p:extLst>
      <p:ext uri="{BB962C8B-B14F-4D97-AF65-F5344CB8AC3E}">
        <p14:creationId xmlns:p14="http://schemas.microsoft.com/office/powerpoint/2010/main" val="1560809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ambria" panose="02040503050406030204" pitchFamily="18" charset="0"/>
              </a:rPr>
              <a:t>OpenCV</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algn="just"/>
            <a:r>
              <a:rPr lang="en-US" dirty="0" err="1">
                <a:latin typeface="Cambria" panose="02040503050406030204" pitchFamily="18" charset="0"/>
              </a:rPr>
              <a:t>OpenCV</a:t>
            </a:r>
            <a:r>
              <a:rPr lang="en-US" dirty="0">
                <a:latin typeface="Cambria" panose="02040503050406030204" pitchFamily="18" charset="0"/>
              </a:rPr>
              <a:t> is the leading open source library for computer vision, image processing and </a:t>
            </a:r>
            <a:r>
              <a:rPr lang="en-US" dirty="0">
                <a:latin typeface="Cambria" panose="02040503050406030204" pitchFamily="18" charset="0"/>
                <a:hlinkClick r:id="rId2"/>
              </a:rPr>
              <a:t>machine learning</a:t>
            </a:r>
            <a:r>
              <a:rPr lang="en-US" dirty="0">
                <a:latin typeface="Cambria" panose="02040503050406030204" pitchFamily="18" charset="0"/>
              </a:rPr>
              <a:t>, and now features GPU acceleration for real-time operation.</a:t>
            </a:r>
          </a:p>
          <a:p>
            <a:pPr algn="just"/>
            <a:r>
              <a:rPr lang="en-US" dirty="0" err="1">
                <a:latin typeface="Cambria" panose="02040503050406030204" pitchFamily="18" charset="0"/>
              </a:rPr>
              <a:t>OpenCV</a:t>
            </a:r>
            <a:r>
              <a:rPr lang="en-US" dirty="0">
                <a:latin typeface="Cambria" panose="02040503050406030204" pitchFamily="18" charset="0"/>
              </a:rPr>
              <a:t> is released under a BSD license and hence it’s free for both academic and commercial use. It has C++, C, Python and Java interfaces and supports Windows, Linux, Mac OS, iOS and Android. </a:t>
            </a:r>
            <a:r>
              <a:rPr lang="en-US" dirty="0" err="1">
                <a:latin typeface="Cambria" panose="02040503050406030204" pitchFamily="18" charset="0"/>
              </a:rPr>
              <a:t>OpenCV</a:t>
            </a:r>
            <a:r>
              <a:rPr lang="en-US" dirty="0">
                <a:latin typeface="Cambria" panose="02040503050406030204" pitchFamily="18" charset="0"/>
              </a:rPr>
              <a:t> was designed for computational efficiency and with a strong focus on real-time applications. Written in optimized C/C++, the library can take advantage of multi-core processing.</a:t>
            </a:r>
          </a:p>
          <a:p>
            <a:pPr algn="just"/>
            <a:endParaRPr lang="en-US" dirty="0">
              <a:latin typeface="Cambria" panose="02040503050406030204" pitchFamily="18" charset="0"/>
            </a:endParaRPr>
          </a:p>
        </p:txBody>
      </p:sp>
    </p:spTree>
    <p:extLst>
      <p:ext uri="{BB962C8B-B14F-4D97-AF65-F5344CB8AC3E}">
        <p14:creationId xmlns:p14="http://schemas.microsoft.com/office/powerpoint/2010/main" val="2563530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Cambria" panose="02040503050406030204" pitchFamily="18" charset="0"/>
                <a:ea typeface="Cambria" panose="02040503050406030204" pitchFamily="18" charset="0"/>
              </a:rPr>
              <a:t>Dimensions of Learning Systems</a:t>
            </a:r>
          </a:p>
        </p:txBody>
      </p:sp>
      <p:sp>
        <p:nvSpPr>
          <p:cNvPr id="5" name="Content Placeholder 4"/>
          <p:cNvSpPr>
            <a:spLocks noGrp="1"/>
          </p:cNvSpPr>
          <p:nvPr>
            <p:ph idx="1"/>
          </p:nvPr>
        </p:nvSpPr>
        <p:spPr/>
        <p:txBody>
          <a:bodyPr>
            <a:normAutofit lnSpcReduction="10000"/>
          </a:bodyPr>
          <a:lstStyle/>
          <a:p>
            <a:r>
              <a:rPr lang="en-US" dirty="0" smtClean="0">
                <a:latin typeface="Cambria" panose="02040503050406030204" pitchFamily="18" charset="0"/>
                <a:ea typeface="Cambria" panose="02040503050406030204" pitchFamily="18" charset="0"/>
              </a:rPr>
              <a:t>Type </a:t>
            </a:r>
            <a:r>
              <a:rPr lang="en-US" dirty="0">
                <a:latin typeface="Cambria" panose="02040503050406030204" pitchFamily="18" charset="0"/>
                <a:ea typeface="Cambria" panose="02040503050406030204" pitchFamily="18" charset="0"/>
              </a:rPr>
              <a:t>of feedback</a:t>
            </a:r>
          </a:p>
          <a:p>
            <a:pPr lvl="1"/>
            <a:r>
              <a:rPr lang="en-US" dirty="0" smtClean="0">
                <a:latin typeface="Cambria" panose="02040503050406030204" pitchFamily="18" charset="0"/>
                <a:ea typeface="Cambria" panose="02040503050406030204" pitchFamily="18" charset="0"/>
              </a:rPr>
              <a:t>Supervised </a:t>
            </a:r>
            <a:r>
              <a:rPr lang="en-US" dirty="0">
                <a:latin typeface="Cambria" panose="02040503050406030204" pitchFamily="18" charset="0"/>
                <a:ea typeface="Cambria" panose="02040503050406030204" pitchFamily="18" charset="0"/>
              </a:rPr>
              <a:t>(labeled examples)</a:t>
            </a:r>
          </a:p>
          <a:p>
            <a:pPr lvl="1"/>
            <a:r>
              <a:rPr lang="en-US" dirty="0" smtClean="0">
                <a:latin typeface="Cambria" panose="02040503050406030204" pitchFamily="18" charset="0"/>
                <a:ea typeface="Cambria" panose="02040503050406030204" pitchFamily="18" charset="0"/>
              </a:rPr>
              <a:t>Unsupervised </a:t>
            </a:r>
            <a:r>
              <a:rPr lang="en-US" dirty="0">
                <a:latin typeface="Cambria" panose="02040503050406030204" pitchFamily="18" charset="0"/>
                <a:ea typeface="Cambria" panose="02040503050406030204" pitchFamily="18" charset="0"/>
              </a:rPr>
              <a:t>(unlabeled examples</a:t>
            </a:r>
            <a:r>
              <a:rPr lang="en-US" dirty="0" smtClean="0">
                <a:latin typeface="Cambria" panose="02040503050406030204" pitchFamily="18" charset="0"/>
                <a:ea typeface="Cambria" panose="02040503050406030204" pitchFamily="18" charset="0"/>
              </a:rPr>
              <a:t>)</a:t>
            </a:r>
          </a:p>
          <a:p>
            <a:pPr lvl="1"/>
            <a:r>
              <a:rPr lang="en-US" dirty="0" smtClean="0">
                <a:latin typeface="Cambria" panose="02040503050406030204" pitchFamily="18" charset="0"/>
                <a:ea typeface="Cambria" panose="02040503050406030204" pitchFamily="18" charset="0"/>
              </a:rPr>
              <a:t>Semi supervised (</a:t>
            </a:r>
            <a:r>
              <a:rPr lang="en-US" dirty="0">
                <a:latin typeface="Cambria" panose="02040503050406030204" pitchFamily="18" charset="0"/>
                <a:ea typeface="Cambria" panose="02040503050406030204" pitchFamily="18" charset="0"/>
              </a:rPr>
              <a:t>labeled </a:t>
            </a:r>
            <a:r>
              <a:rPr lang="en-US" dirty="0" smtClean="0">
                <a:latin typeface="Cambria" panose="02040503050406030204" pitchFamily="18" charset="0"/>
                <a:ea typeface="Cambria" panose="02040503050406030204" pitchFamily="18" charset="0"/>
              </a:rPr>
              <a:t>examples and </a:t>
            </a:r>
            <a:r>
              <a:rPr lang="en-US" dirty="0">
                <a:latin typeface="Cambria" panose="02040503050406030204" pitchFamily="18" charset="0"/>
                <a:ea typeface="Cambria" panose="02040503050406030204" pitchFamily="18" charset="0"/>
              </a:rPr>
              <a:t>unlabeled </a:t>
            </a:r>
            <a:r>
              <a:rPr lang="en-US" dirty="0" smtClean="0">
                <a:latin typeface="Cambria" panose="02040503050406030204" pitchFamily="18" charset="0"/>
                <a:ea typeface="Cambria" panose="02040503050406030204" pitchFamily="18" charset="0"/>
              </a:rPr>
              <a:t>examples)</a:t>
            </a:r>
            <a:endParaRPr lang="en-US" dirty="0">
              <a:latin typeface="Cambria" panose="02040503050406030204" pitchFamily="18" charset="0"/>
              <a:ea typeface="Cambria" panose="02040503050406030204" pitchFamily="18" charset="0"/>
            </a:endParaRPr>
          </a:p>
          <a:p>
            <a:pPr lvl="1"/>
            <a:r>
              <a:rPr lang="en-US" dirty="0" smtClean="0">
                <a:latin typeface="Cambria" panose="02040503050406030204" pitchFamily="18" charset="0"/>
                <a:ea typeface="Cambria" panose="02040503050406030204" pitchFamily="18" charset="0"/>
              </a:rPr>
              <a:t>Reinforcement </a:t>
            </a:r>
            <a:r>
              <a:rPr lang="en-US" dirty="0">
                <a:latin typeface="Cambria" panose="02040503050406030204" pitchFamily="18" charset="0"/>
                <a:ea typeface="Cambria" panose="02040503050406030204" pitchFamily="18" charset="0"/>
              </a:rPr>
              <a:t>(reward)</a:t>
            </a:r>
          </a:p>
          <a:p>
            <a:r>
              <a:rPr lang="en-US" dirty="0" smtClean="0">
                <a:latin typeface="Cambria" panose="02040503050406030204" pitchFamily="18" charset="0"/>
                <a:ea typeface="Cambria" panose="02040503050406030204" pitchFamily="18" charset="0"/>
              </a:rPr>
              <a:t>Representation</a:t>
            </a:r>
            <a:endParaRPr lang="en-US" dirty="0">
              <a:latin typeface="Cambria" panose="02040503050406030204" pitchFamily="18" charset="0"/>
              <a:ea typeface="Cambria" panose="02040503050406030204" pitchFamily="18" charset="0"/>
            </a:endParaRPr>
          </a:p>
          <a:p>
            <a:pPr lvl="1"/>
            <a:r>
              <a:rPr lang="en-US" dirty="0" smtClean="0">
                <a:latin typeface="Cambria" panose="02040503050406030204" pitchFamily="18" charset="0"/>
                <a:ea typeface="Cambria" panose="02040503050406030204" pitchFamily="18" charset="0"/>
              </a:rPr>
              <a:t>Attribute-based </a:t>
            </a:r>
            <a:r>
              <a:rPr lang="en-US" dirty="0">
                <a:latin typeface="Cambria" panose="02040503050406030204" pitchFamily="18" charset="0"/>
                <a:ea typeface="Cambria" panose="02040503050406030204" pitchFamily="18" charset="0"/>
              </a:rPr>
              <a:t>(feature vector)</a:t>
            </a:r>
          </a:p>
          <a:p>
            <a:pPr lvl="1"/>
            <a:r>
              <a:rPr lang="en-US" dirty="0" smtClean="0">
                <a:latin typeface="Cambria" panose="02040503050406030204" pitchFamily="18" charset="0"/>
                <a:ea typeface="Cambria" panose="02040503050406030204" pitchFamily="18" charset="0"/>
              </a:rPr>
              <a:t>Relational </a:t>
            </a:r>
            <a:r>
              <a:rPr lang="en-US" dirty="0">
                <a:latin typeface="Cambria" panose="02040503050406030204" pitchFamily="18" charset="0"/>
                <a:ea typeface="Cambria" panose="02040503050406030204" pitchFamily="18" charset="0"/>
              </a:rPr>
              <a:t>(first-order logic)</a:t>
            </a:r>
          </a:p>
          <a:p>
            <a:r>
              <a:rPr lang="en-US" dirty="0" smtClean="0">
                <a:latin typeface="Cambria" panose="02040503050406030204" pitchFamily="18" charset="0"/>
                <a:ea typeface="Cambria" panose="02040503050406030204" pitchFamily="18" charset="0"/>
              </a:rPr>
              <a:t>Use </a:t>
            </a:r>
            <a:r>
              <a:rPr lang="en-US" dirty="0">
                <a:latin typeface="Cambria" panose="02040503050406030204" pitchFamily="18" charset="0"/>
                <a:ea typeface="Cambria" panose="02040503050406030204" pitchFamily="18" charset="0"/>
              </a:rPr>
              <a:t>of knowledge</a:t>
            </a:r>
          </a:p>
          <a:p>
            <a:pPr lvl="1"/>
            <a:r>
              <a:rPr lang="en-US" dirty="0" smtClean="0">
                <a:latin typeface="Cambria" panose="02040503050406030204" pitchFamily="18" charset="0"/>
                <a:ea typeface="Cambria" panose="02040503050406030204" pitchFamily="18" charset="0"/>
              </a:rPr>
              <a:t>Empirical </a:t>
            </a:r>
            <a:r>
              <a:rPr lang="en-US" dirty="0">
                <a:latin typeface="Cambria" panose="02040503050406030204" pitchFamily="18" charset="0"/>
                <a:ea typeface="Cambria" panose="02040503050406030204" pitchFamily="18" charset="0"/>
              </a:rPr>
              <a:t>(knowledge-free) </a:t>
            </a:r>
          </a:p>
          <a:p>
            <a:pPr lvl="1"/>
            <a:r>
              <a:rPr lang="en-US" dirty="0" smtClean="0">
                <a:latin typeface="Cambria" panose="02040503050406030204" pitchFamily="18" charset="0"/>
                <a:ea typeface="Cambria" panose="02040503050406030204" pitchFamily="18" charset="0"/>
              </a:rPr>
              <a:t>Analytical </a:t>
            </a:r>
            <a:r>
              <a:rPr lang="en-US" dirty="0">
                <a:latin typeface="Cambria" panose="02040503050406030204" pitchFamily="18" charset="0"/>
                <a:ea typeface="Cambria" panose="02040503050406030204" pitchFamily="18" charset="0"/>
              </a:rPr>
              <a:t>(knowledge-guided</a:t>
            </a:r>
            <a:r>
              <a:rPr lang="en-US" dirty="0" smtClean="0">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52634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2230"/>
          </a:xfrm>
        </p:spPr>
        <p:txBody>
          <a:bodyPr>
            <a:normAutofit/>
          </a:bodyPr>
          <a:lstStyle/>
          <a:p>
            <a:r>
              <a:rPr lang="en-US" sz="4000" dirty="0" smtClean="0">
                <a:latin typeface="Cambria" panose="02040503050406030204" pitchFamily="18" charset="0"/>
                <a:ea typeface="Cambria" panose="02040503050406030204" pitchFamily="18" charset="0"/>
              </a:rPr>
              <a:t>Research issues in Machine Learning	</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460310"/>
            <a:ext cx="10515600" cy="4716653"/>
          </a:xfrm>
        </p:spPr>
        <p:txBody>
          <a:bodyPr>
            <a:normAutofit fontScale="62500" lnSpcReduction="20000"/>
          </a:bodyPr>
          <a:lstStyle/>
          <a:p>
            <a:r>
              <a:rPr lang="en-US" dirty="0">
                <a:latin typeface="Cambria" panose="02040503050406030204" pitchFamily="18" charset="0"/>
                <a:ea typeface="Cambria" panose="02040503050406030204" pitchFamily="18" charset="0"/>
              </a:rPr>
              <a:t>Handling large amount of </a:t>
            </a:r>
            <a:r>
              <a:rPr lang="en-US" dirty="0" smtClean="0">
                <a:latin typeface="Cambria" panose="02040503050406030204" pitchFamily="18" charset="0"/>
                <a:ea typeface="Cambria" panose="02040503050406030204" pitchFamily="18" charset="0"/>
              </a:rPr>
              <a:t>data</a:t>
            </a:r>
          </a:p>
          <a:p>
            <a:r>
              <a:rPr lang="en-US" dirty="0" smtClean="0">
                <a:latin typeface="Cambria" panose="02040503050406030204" pitchFamily="18" charset="0"/>
                <a:ea typeface="Cambria" panose="02040503050406030204" pitchFamily="18" charset="0"/>
              </a:rPr>
              <a:t>High dimensionality </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Training Time is more (Hours or Days)</a:t>
            </a:r>
          </a:p>
          <a:p>
            <a:r>
              <a:rPr lang="en-US" dirty="0">
                <a:latin typeface="Cambria" panose="02040503050406030204" pitchFamily="18" charset="0"/>
                <a:ea typeface="Cambria" panose="02040503050406030204" pitchFamily="18" charset="0"/>
              </a:rPr>
              <a:t>Labeling of data or labeling of Images &amp; Videos</a:t>
            </a:r>
          </a:p>
          <a:p>
            <a:r>
              <a:rPr lang="en-US" dirty="0">
                <a:latin typeface="Cambria" panose="02040503050406030204" pitchFamily="18" charset="0"/>
                <a:ea typeface="Cambria" panose="02040503050406030204" pitchFamily="18" charset="0"/>
              </a:rPr>
              <a:t>Processing </a:t>
            </a:r>
            <a:r>
              <a:rPr lang="en-US" dirty="0" smtClean="0">
                <a:latin typeface="Cambria" panose="02040503050406030204" pitchFamily="18" charset="0"/>
                <a:ea typeface="Cambria" panose="02040503050406030204" pitchFamily="18" charset="0"/>
              </a:rPr>
              <a:t>Performance for Training </a:t>
            </a:r>
            <a:r>
              <a:rPr lang="en-US" dirty="0">
                <a:latin typeface="Cambria" panose="02040503050406030204" pitchFamily="18" charset="0"/>
                <a:ea typeface="Cambria" panose="02040503050406030204" pitchFamily="18" charset="0"/>
              </a:rPr>
              <a:t>and Testing (Validating)</a:t>
            </a:r>
          </a:p>
          <a:p>
            <a:r>
              <a:rPr lang="en-US" dirty="0">
                <a:latin typeface="Cambria" panose="02040503050406030204" pitchFamily="18" charset="0"/>
                <a:ea typeface="Cambria" panose="02040503050406030204" pitchFamily="18" charset="0"/>
              </a:rPr>
              <a:t>Accessing Reference </a:t>
            </a:r>
            <a:r>
              <a:rPr lang="en-US" dirty="0" smtClean="0">
                <a:latin typeface="Cambria" panose="02040503050406030204" pitchFamily="18" charset="0"/>
                <a:ea typeface="Cambria" panose="02040503050406030204" pitchFamily="18" charset="0"/>
              </a:rPr>
              <a:t>Model – Transfer Learning</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Optimizing Hyper parameters</a:t>
            </a:r>
          </a:p>
          <a:p>
            <a:r>
              <a:rPr lang="en-US" dirty="0">
                <a:latin typeface="Cambria" panose="02040503050406030204" pitchFamily="18" charset="0"/>
                <a:ea typeface="Cambria" panose="02040503050406030204" pitchFamily="18" charset="0"/>
              </a:rPr>
              <a:t>Rapid and Optimized deployment</a:t>
            </a:r>
          </a:p>
          <a:p>
            <a:r>
              <a:rPr lang="en-US" dirty="0" smtClean="0">
                <a:latin typeface="Cambria" panose="02040503050406030204" pitchFamily="18" charset="0"/>
                <a:ea typeface="Cambria" panose="02040503050406030204" pitchFamily="18" charset="0"/>
              </a:rPr>
              <a:t>Curse </a:t>
            </a:r>
            <a:r>
              <a:rPr lang="en-US" dirty="0">
                <a:latin typeface="Cambria" panose="02040503050406030204" pitchFamily="18" charset="0"/>
                <a:ea typeface="Cambria" panose="02040503050406030204" pitchFamily="18" charset="0"/>
              </a:rPr>
              <a:t>of Modularity</a:t>
            </a:r>
          </a:p>
          <a:p>
            <a:r>
              <a:rPr lang="en-US" dirty="0">
                <a:latin typeface="Cambria" panose="02040503050406030204" pitchFamily="18" charset="0"/>
                <a:ea typeface="Cambria" panose="02040503050406030204" pitchFamily="18" charset="0"/>
              </a:rPr>
              <a:t>Class Imbalance</a:t>
            </a:r>
          </a:p>
          <a:p>
            <a:r>
              <a:rPr lang="en-US" dirty="0">
                <a:latin typeface="Cambria" panose="02040503050406030204" pitchFamily="18" charset="0"/>
                <a:ea typeface="Cambria" panose="02040503050406030204" pitchFamily="18" charset="0"/>
              </a:rPr>
              <a:t>Feature Engineering </a:t>
            </a:r>
          </a:p>
          <a:p>
            <a:r>
              <a:rPr lang="en-US" dirty="0">
                <a:latin typeface="Cambria" panose="02040503050406030204" pitchFamily="18" charset="0"/>
                <a:ea typeface="Cambria" panose="02040503050406030204" pitchFamily="18" charset="0"/>
              </a:rPr>
              <a:t>Variance and Bias </a:t>
            </a:r>
            <a:endParaRPr lang="en-US" dirty="0" smtClean="0">
              <a:latin typeface="Cambria" panose="02040503050406030204" pitchFamily="18" charset="0"/>
              <a:ea typeface="Cambria" panose="02040503050406030204" pitchFamily="18" charset="0"/>
            </a:endParaRPr>
          </a:p>
          <a:p>
            <a:r>
              <a:rPr lang="en-US" dirty="0" smtClean="0">
                <a:latin typeface="Cambria" panose="02040503050406030204" pitchFamily="18" charset="0"/>
                <a:ea typeface="Cambria" panose="02040503050406030204" pitchFamily="18" charset="0"/>
              </a:rPr>
              <a:t>Feature Extraction</a:t>
            </a:r>
          </a:p>
          <a:p>
            <a:r>
              <a:rPr lang="en-US" dirty="0" smtClean="0">
                <a:latin typeface="Cambria" panose="02040503050406030204" pitchFamily="18" charset="0"/>
                <a:ea typeface="Cambria" panose="02040503050406030204" pitchFamily="18" charset="0"/>
              </a:rPr>
              <a:t>Applications specific training – Less Generalization</a:t>
            </a:r>
            <a:r>
              <a:rPr lang="en-US" dirty="0">
                <a:latin typeface="Cambria" panose="02040503050406030204" pitchFamily="18" charset="0"/>
                <a:ea typeface="Cambria" panose="02040503050406030204" pitchFamily="18" charset="0"/>
              </a:rPr>
              <a:t/>
            </a:r>
            <a:br>
              <a:rPr lang="en-US" dirty="0">
                <a:latin typeface="Cambria" panose="02040503050406030204" pitchFamily="18" charset="0"/>
                <a:ea typeface="Cambria" panose="02040503050406030204" pitchFamily="18" charset="0"/>
              </a:rPr>
            </a:b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7913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8980"/>
            <a:ext cx="10515600" cy="1061894"/>
          </a:xfrm>
        </p:spPr>
        <p:txBody>
          <a:bodyPr>
            <a:normAutofit/>
          </a:bodyPr>
          <a:lstStyle/>
          <a:p>
            <a:r>
              <a:rPr lang="en-US" sz="4000" dirty="0">
                <a:latin typeface="Cambria" panose="02040503050406030204" pitchFamily="18" charset="0"/>
                <a:ea typeface="Cambria" panose="02040503050406030204" pitchFamily="18" charset="0"/>
              </a:rPr>
              <a:t>Growth of Machine </a:t>
            </a:r>
            <a:r>
              <a:rPr lang="en-US" sz="4000" dirty="0" smtClean="0">
                <a:latin typeface="Cambria" panose="02040503050406030204" pitchFamily="18" charset="0"/>
                <a:ea typeface="Cambria" panose="02040503050406030204" pitchFamily="18" charset="0"/>
              </a:rPr>
              <a:t>Learning – Current State</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Autofit/>
          </a:bodyPr>
          <a:lstStyle/>
          <a:p>
            <a:pPr>
              <a:defRPr/>
            </a:pPr>
            <a:r>
              <a:rPr lang="en-US" sz="2000" dirty="0">
                <a:latin typeface="Cambria" panose="02040503050406030204" pitchFamily="18" charset="0"/>
                <a:ea typeface="Cambria" panose="02040503050406030204" pitchFamily="18" charset="0"/>
              </a:rPr>
              <a:t>Machine learning is preferred approach to</a:t>
            </a:r>
          </a:p>
          <a:p>
            <a:pPr lvl="1">
              <a:defRPr/>
            </a:pPr>
            <a:r>
              <a:rPr lang="en-US" sz="2000" dirty="0">
                <a:latin typeface="Cambria" panose="02040503050406030204" pitchFamily="18" charset="0"/>
                <a:ea typeface="Cambria" panose="02040503050406030204" pitchFamily="18" charset="0"/>
              </a:rPr>
              <a:t>Speech recognition, Natural language processing</a:t>
            </a:r>
          </a:p>
          <a:p>
            <a:pPr lvl="1">
              <a:defRPr/>
            </a:pPr>
            <a:r>
              <a:rPr lang="en-US" sz="2000" dirty="0">
                <a:latin typeface="Cambria" panose="02040503050406030204" pitchFamily="18" charset="0"/>
                <a:ea typeface="Cambria" panose="02040503050406030204" pitchFamily="18" charset="0"/>
              </a:rPr>
              <a:t>Computer vision</a:t>
            </a:r>
          </a:p>
          <a:p>
            <a:pPr lvl="1">
              <a:defRPr/>
            </a:pPr>
            <a:r>
              <a:rPr lang="en-US" sz="2000" dirty="0">
                <a:latin typeface="Cambria" panose="02040503050406030204" pitchFamily="18" charset="0"/>
                <a:ea typeface="Cambria" panose="02040503050406030204" pitchFamily="18" charset="0"/>
              </a:rPr>
              <a:t>Medical outcomes analysis</a:t>
            </a:r>
          </a:p>
          <a:p>
            <a:pPr lvl="1">
              <a:defRPr/>
            </a:pPr>
            <a:r>
              <a:rPr lang="en-US" sz="2000" dirty="0">
                <a:latin typeface="Cambria" panose="02040503050406030204" pitchFamily="18" charset="0"/>
                <a:ea typeface="Cambria" panose="02040503050406030204" pitchFamily="18" charset="0"/>
              </a:rPr>
              <a:t>Robot control</a:t>
            </a:r>
          </a:p>
          <a:p>
            <a:pPr lvl="1">
              <a:defRPr/>
            </a:pPr>
            <a:r>
              <a:rPr lang="en-US" sz="2000" dirty="0">
                <a:latin typeface="Cambria" panose="02040503050406030204" pitchFamily="18" charset="0"/>
                <a:ea typeface="Cambria" panose="02040503050406030204" pitchFamily="18" charset="0"/>
              </a:rPr>
              <a:t>Computational biology</a:t>
            </a:r>
          </a:p>
          <a:p>
            <a:pPr>
              <a:defRPr/>
            </a:pPr>
            <a:r>
              <a:rPr lang="en-US" sz="2000" dirty="0">
                <a:latin typeface="Cambria" panose="02040503050406030204" pitchFamily="18" charset="0"/>
                <a:ea typeface="Cambria" panose="02040503050406030204" pitchFamily="18" charset="0"/>
              </a:rPr>
              <a:t>This trend is </a:t>
            </a:r>
            <a:r>
              <a:rPr lang="en-US" sz="2000" dirty="0" smtClean="0">
                <a:latin typeface="Cambria" panose="02040503050406030204" pitchFamily="18" charset="0"/>
                <a:ea typeface="Cambria" panose="02040503050406030204" pitchFamily="18" charset="0"/>
              </a:rPr>
              <a:t>accelerating – Deep Learning…</a:t>
            </a:r>
            <a:endParaRPr lang="en-US" sz="2000" dirty="0">
              <a:latin typeface="Cambria" panose="02040503050406030204" pitchFamily="18" charset="0"/>
              <a:ea typeface="Cambria" panose="02040503050406030204" pitchFamily="18" charset="0"/>
            </a:endParaRPr>
          </a:p>
          <a:p>
            <a:pPr lvl="1">
              <a:defRPr/>
            </a:pPr>
            <a:r>
              <a:rPr lang="en-US" sz="2000" dirty="0">
                <a:latin typeface="Cambria" panose="02040503050406030204" pitchFamily="18" charset="0"/>
                <a:ea typeface="Cambria" panose="02040503050406030204" pitchFamily="18" charset="0"/>
              </a:rPr>
              <a:t>Improved machine learning algorithms</a:t>
            </a:r>
          </a:p>
          <a:p>
            <a:pPr lvl="1">
              <a:defRPr/>
            </a:pPr>
            <a:r>
              <a:rPr lang="en-US" sz="2000" dirty="0">
                <a:latin typeface="Cambria" panose="02040503050406030204" pitchFamily="18" charset="0"/>
                <a:ea typeface="Cambria" panose="02040503050406030204" pitchFamily="18" charset="0"/>
              </a:rPr>
              <a:t>Improved data capture, networking, faster computers</a:t>
            </a:r>
          </a:p>
          <a:p>
            <a:pPr lvl="1">
              <a:defRPr/>
            </a:pPr>
            <a:r>
              <a:rPr lang="en-US" sz="2000" dirty="0">
                <a:latin typeface="Cambria" panose="02040503050406030204" pitchFamily="18" charset="0"/>
                <a:ea typeface="Cambria" panose="02040503050406030204" pitchFamily="18" charset="0"/>
              </a:rPr>
              <a:t>Software too complex to write by hand</a:t>
            </a:r>
          </a:p>
          <a:p>
            <a:pPr lvl="1">
              <a:defRPr/>
            </a:pPr>
            <a:r>
              <a:rPr lang="en-US" sz="2000" dirty="0">
                <a:latin typeface="Cambria" panose="02040503050406030204" pitchFamily="18" charset="0"/>
                <a:ea typeface="Cambria" panose="02040503050406030204" pitchFamily="18" charset="0"/>
              </a:rPr>
              <a:t>New sensors / IO devices</a:t>
            </a:r>
          </a:p>
          <a:p>
            <a:pPr lvl="1">
              <a:defRPr/>
            </a:pPr>
            <a:r>
              <a:rPr lang="en-US" sz="2000" dirty="0">
                <a:latin typeface="Cambria" panose="02040503050406030204" pitchFamily="18" charset="0"/>
                <a:ea typeface="Cambria" panose="02040503050406030204" pitchFamily="18" charset="0"/>
              </a:rPr>
              <a:t>Demand for self-customization to user, </a:t>
            </a:r>
            <a:r>
              <a:rPr lang="en-US" sz="2000" dirty="0" smtClean="0">
                <a:latin typeface="Cambria" panose="02040503050406030204" pitchFamily="18" charset="0"/>
                <a:ea typeface="Cambria" panose="02040503050406030204" pitchFamily="18" charset="0"/>
              </a:rPr>
              <a:t>environment</a:t>
            </a:r>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9590845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8"/>
            <a:ext cx="10515600" cy="982262"/>
          </a:xfrm>
        </p:spPr>
        <p:txBody>
          <a:bodyPr>
            <a:normAutofit/>
          </a:bodyPr>
          <a:lstStyle/>
          <a:p>
            <a:r>
              <a:rPr lang="en-US" sz="3600" b="1" dirty="0" smtClean="0">
                <a:latin typeface="Cambria" panose="02040503050406030204" pitchFamily="18" charset="0"/>
              </a:rPr>
              <a:t>Deep Learning</a:t>
            </a:r>
            <a:endParaRPr lang="en-US" sz="3600" b="1" dirty="0">
              <a:latin typeface="Cambria" panose="02040503050406030204" pitchFamily="18" charset="0"/>
            </a:endParaRPr>
          </a:p>
        </p:txBody>
      </p:sp>
      <p:pic>
        <p:nvPicPr>
          <p:cNvPr id="5" name="Picture 4"/>
          <p:cNvPicPr>
            <a:picLocks noChangeAspect="1"/>
          </p:cNvPicPr>
          <p:nvPr/>
        </p:nvPicPr>
        <p:blipFill>
          <a:blip r:embed="rId2"/>
          <a:stretch>
            <a:fillRect/>
          </a:stretch>
        </p:blipFill>
        <p:spPr>
          <a:xfrm>
            <a:off x="1472559" y="1210910"/>
            <a:ext cx="9537418" cy="5421902"/>
          </a:xfrm>
          <a:prstGeom prst="rect">
            <a:avLst/>
          </a:prstGeom>
        </p:spPr>
      </p:pic>
    </p:spTree>
    <p:extLst>
      <p:ext uri="{BB962C8B-B14F-4D97-AF65-F5344CB8AC3E}">
        <p14:creationId xmlns:p14="http://schemas.microsoft.com/office/powerpoint/2010/main" val="1889538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637" y="0"/>
            <a:ext cx="10515600" cy="1325563"/>
          </a:xfrm>
        </p:spPr>
        <p:txBody>
          <a:bodyPr/>
          <a:lstStyle/>
          <a:p>
            <a:r>
              <a:rPr lang="en-US" dirty="0">
                <a:latin typeface="Cambria" panose="02040503050406030204" pitchFamily="18" charset="0"/>
                <a:ea typeface="Cambria" panose="02040503050406030204" pitchFamily="18" charset="0"/>
              </a:rPr>
              <a:t>Biological Inspiration</a:t>
            </a:r>
            <a:endParaRPr lang="en-US" dirty="0"/>
          </a:p>
        </p:txBody>
      </p:sp>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865" y="2040082"/>
            <a:ext cx="5968135" cy="34051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0" y="1718397"/>
            <a:ext cx="5721928" cy="4288096"/>
          </a:xfrm>
          <a:prstGeom prst="rect">
            <a:avLst/>
          </a:prstGeom>
        </p:spPr>
      </p:pic>
      <p:sp>
        <p:nvSpPr>
          <p:cNvPr id="6" name="Rectangle 5"/>
          <p:cNvSpPr/>
          <p:nvPr/>
        </p:nvSpPr>
        <p:spPr>
          <a:xfrm>
            <a:off x="3588328" y="6474571"/>
            <a:ext cx="8742218" cy="307777"/>
          </a:xfrm>
          <a:prstGeom prst="rect">
            <a:avLst/>
          </a:prstGeom>
        </p:spPr>
        <p:txBody>
          <a:bodyPr wrap="square">
            <a:spAutoFit/>
          </a:bodyPr>
          <a:lstStyle/>
          <a:p>
            <a:r>
              <a:rPr lang="en-US" sz="1400" dirty="0" smtClean="0">
                <a:latin typeface="Cambria" panose="02040503050406030204" pitchFamily="18" charset="0"/>
              </a:rPr>
              <a:t>Image Source: http</a:t>
            </a:r>
            <a:r>
              <a:rPr lang="en-US" sz="1400" dirty="0">
                <a:latin typeface="Cambria" panose="02040503050406030204" pitchFamily="18" charset="0"/>
              </a:rPr>
              <a:t>://www.andreykurenkov.com/writing/ai/a-brief-history-of-neural-nets-and-deep-learning/</a:t>
            </a:r>
          </a:p>
        </p:txBody>
      </p:sp>
    </p:spTree>
    <p:extLst>
      <p:ext uri="{BB962C8B-B14F-4D97-AF65-F5344CB8AC3E}">
        <p14:creationId xmlns:p14="http://schemas.microsoft.com/office/powerpoint/2010/main" val="3841967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Practical issues with </a:t>
            </a:r>
            <a:r>
              <a:rPr lang="en-US" dirty="0" smtClean="0">
                <a:latin typeface="Cambria" panose="02040503050406030204" pitchFamily="18" charset="0"/>
              </a:rPr>
              <a:t>Neural Networks</a:t>
            </a:r>
            <a:endParaRPr lang="en-US" dirty="0">
              <a:latin typeface="Cambria" panose="02040503050406030204" pitchFamily="18" charset="0"/>
            </a:endParaRPr>
          </a:p>
        </p:txBody>
      </p:sp>
      <p:sp>
        <p:nvSpPr>
          <p:cNvPr id="3" name="Content Placeholder 2"/>
          <p:cNvSpPr>
            <a:spLocks noGrp="1"/>
          </p:cNvSpPr>
          <p:nvPr>
            <p:ph idx="1"/>
          </p:nvPr>
        </p:nvSpPr>
        <p:spPr/>
        <p:txBody>
          <a:bodyPr>
            <a:normAutofit/>
          </a:bodyPr>
          <a:lstStyle/>
          <a:p>
            <a:r>
              <a:rPr lang="en-US" dirty="0" smtClean="0">
                <a:latin typeface="Cambria" panose="02040503050406030204" pitchFamily="18" charset="0"/>
              </a:rPr>
              <a:t>Data </a:t>
            </a:r>
            <a:r>
              <a:rPr lang="en-US" dirty="0">
                <a:latin typeface="Cambria" panose="02040503050406030204" pitchFamily="18" charset="0"/>
              </a:rPr>
              <a:t>augmentation </a:t>
            </a:r>
          </a:p>
          <a:p>
            <a:r>
              <a:rPr lang="en-US" dirty="0" smtClean="0">
                <a:latin typeface="Cambria" panose="02040503050406030204" pitchFamily="18" charset="0"/>
              </a:rPr>
              <a:t>Data </a:t>
            </a:r>
            <a:r>
              <a:rPr lang="en-US" dirty="0">
                <a:latin typeface="Cambria" panose="02040503050406030204" pitchFamily="18" charset="0"/>
              </a:rPr>
              <a:t>normalization </a:t>
            </a:r>
          </a:p>
          <a:p>
            <a:r>
              <a:rPr lang="en-US" dirty="0" smtClean="0">
                <a:latin typeface="Cambria" panose="02040503050406030204" pitchFamily="18" charset="0"/>
              </a:rPr>
              <a:t>Architecture </a:t>
            </a:r>
            <a:r>
              <a:rPr lang="en-US" dirty="0">
                <a:latin typeface="Cambria" panose="02040503050406030204" pitchFamily="18" charset="0"/>
              </a:rPr>
              <a:t>optimization </a:t>
            </a:r>
          </a:p>
          <a:p>
            <a:r>
              <a:rPr lang="en-US" dirty="0" smtClean="0">
                <a:latin typeface="Cambria" panose="02040503050406030204" pitchFamily="18" charset="0"/>
              </a:rPr>
              <a:t>Loss </a:t>
            </a:r>
            <a:r>
              <a:rPr lang="en-US" dirty="0">
                <a:latin typeface="Cambria" panose="02040503050406030204" pitchFamily="18" charset="0"/>
              </a:rPr>
              <a:t>function </a:t>
            </a:r>
          </a:p>
          <a:p>
            <a:r>
              <a:rPr lang="en-US" dirty="0" smtClean="0">
                <a:latin typeface="Cambria" panose="02040503050406030204" pitchFamily="18" charset="0"/>
              </a:rPr>
              <a:t>Weight </a:t>
            </a:r>
            <a:r>
              <a:rPr lang="en-US" dirty="0">
                <a:latin typeface="Cambria" panose="02040503050406030204" pitchFamily="18" charset="0"/>
              </a:rPr>
              <a:t>initialization </a:t>
            </a:r>
          </a:p>
          <a:p>
            <a:r>
              <a:rPr lang="en-US" dirty="0" smtClean="0">
                <a:latin typeface="Cambria" panose="02040503050406030204" pitchFamily="18" charset="0"/>
              </a:rPr>
              <a:t>Learning </a:t>
            </a:r>
            <a:r>
              <a:rPr lang="en-US" dirty="0">
                <a:latin typeface="Cambria" panose="02040503050406030204" pitchFamily="18" charset="0"/>
              </a:rPr>
              <a:t>rate and its decay schedule </a:t>
            </a:r>
          </a:p>
          <a:p>
            <a:r>
              <a:rPr lang="en-US" dirty="0" smtClean="0">
                <a:latin typeface="Cambria" panose="02040503050406030204" pitchFamily="18" charset="0"/>
              </a:rPr>
              <a:t>Overfitting: regularization</a:t>
            </a:r>
            <a:r>
              <a:rPr lang="en-US" dirty="0">
                <a:latin typeface="Cambria" panose="02040503050406030204" pitchFamily="18" charset="0"/>
              </a:rPr>
              <a:t>, early stopping </a:t>
            </a:r>
          </a:p>
          <a:p>
            <a:r>
              <a:rPr lang="en-US" dirty="0" smtClean="0">
                <a:latin typeface="Cambria" panose="02040503050406030204" pitchFamily="18" charset="0"/>
              </a:rPr>
              <a:t>Momentum</a:t>
            </a:r>
            <a:endParaRPr lang="en-US" dirty="0">
              <a:latin typeface="Cambria" panose="02040503050406030204" pitchFamily="18" charset="0"/>
            </a:endParaRPr>
          </a:p>
        </p:txBody>
      </p:sp>
    </p:spTree>
    <p:extLst>
      <p:ext uri="{BB962C8B-B14F-4D97-AF65-F5344CB8AC3E}">
        <p14:creationId xmlns:p14="http://schemas.microsoft.com/office/powerpoint/2010/main" val="2987506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Cambria" panose="02040503050406030204" pitchFamily="18" charset="0"/>
              </a:rPr>
              <a:t>Deep Learning – A Definition</a:t>
            </a:r>
            <a:endParaRPr lang="en-US" sz="3600" dirty="0">
              <a:latin typeface="Cambria" panose="02040503050406030204" pitchFamily="18" charset="0"/>
            </a:endParaRPr>
          </a:p>
        </p:txBody>
      </p:sp>
      <p:sp>
        <p:nvSpPr>
          <p:cNvPr id="3" name="Content Placeholder 2"/>
          <p:cNvSpPr>
            <a:spLocks noGrp="1"/>
          </p:cNvSpPr>
          <p:nvPr>
            <p:ph idx="1"/>
          </p:nvPr>
        </p:nvSpPr>
        <p:spPr>
          <a:xfrm>
            <a:off x="838200" y="1484431"/>
            <a:ext cx="10515600" cy="4351338"/>
          </a:xfrm>
        </p:spPr>
        <p:txBody>
          <a:bodyPr/>
          <a:lstStyle/>
          <a:p>
            <a:pPr marL="0" indent="0" algn="just">
              <a:buNone/>
            </a:pPr>
            <a:r>
              <a:rPr lang="en-US" dirty="0" smtClean="0">
                <a:latin typeface="Cambria" panose="02040503050406030204" pitchFamily="18" charset="0"/>
              </a:rPr>
              <a:t>Deep Learning is a subﬁeld of Machine Learning which uses computational models, with </a:t>
            </a:r>
            <a:r>
              <a:rPr lang="en-US" b="1" dirty="0" smtClean="0">
                <a:solidFill>
                  <a:srgbClr val="FF0000"/>
                </a:solidFill>
                <a:latin typeface="Cambria" panose="02040503050406030204" pitchFamily="18" charset="0"/>
              </a:rPr>
              <a:t>hierarchical architectures composed by multiple processing layers</a:t>
            </a:r>
            <a:r>
              <a:rPr lang="en-US" dirty="0" smtClean="0">
                <a:latin typeface="Cambria" panose="02040503050406030204" pitchFamily="18" charset="0"/>
              </a:rPr>
              <a:t>, to learn representations of complex data such as images, sound and text.</a:t>
            </a:r>
            <a:endParaRPr lang="en-US" dirty="0">
              <a:latin typeface="Cambria" panose="02040503050406030204" pitchFamily="18" charset="0"/>
            </a:endParaRPr>
          </a:p>
        </p:txBody>
      </p:sp>
      <p:sp>
        <p:nvSpPr>
          <p:cNvPr id="4" name="TextBox 3"/>
          <p:cNvSpPr txBox="1"/>
          <p:nvPr/>
        </p:nvSpPr>
        <p:spPr>
          <a:xfrm>
            <a:off x="4162567" y="6550223"/>
            <a:ext cx="10876128" cy="307777"/>
          </a:xfrm>
          <a:prstGeom prst="rect">
            <a:avLst/>
          </a:prstGeom>
          <a:noFill/>
        </p:spPr>
        <p:txBody>
          <a:bodyPr wrap="square" rtlCol="0">
            <a:spAutoFit/>
          </a:bodyPr>
          <a:lstStyle/>
          <a:p>
            <a:r>
              <a:rPr lang="en-US" sz="1400" b="1" dirty="0" smtClean="0">
                <a:latin typeface="Cambria" panose="02040503050406030204" pitchFamily="18" charset="0"/>
                <a:cs typeface="Arial" panose="020B0604020202020204" pitchFamily="34" charset="0"/>
              </a:rPr>
              <a:t>Image Source:</a:t>
            </a:r>
            <a:r>
              <a:rPr lang="en-US" sz="1400" dirty="0" smtClean="0">
                <a:latin typeface="Cambria" panose="02040503050406030204" pitchFamily="18" charset="0"/>
                <a:cs typeface="Arial" panose="020B0604020202020204" pitchFamily="34" charset="0"/>
              </a:rPr>
              <a:t> https://www.linkedin.com/pulse/intuition-deep-neural-networks-abhishek-parbhakar</a:t>
            </a:r>
            <a:endParaRPr lang="en-US" sz="1400" dirty="0">
              <a:latin typeface="Cambria" panose="02040503050406030204" pitchFamily="18"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2559627" y="3295072"/>
            <a:ext cx="7588884" cy="2925621"/>
          </a:xfrm>
          <a:prstGeom prst="rect">
            <a:avLst/>
          </a:prstGeom>
        </p:spPr>
      </p:pic>
    </p:spTree>
    <p:extLst>
      <p:ext uri="{BB962C8B-B14F-4D97-AF65-F5344CB8AC3E}">
        <p14:creationId xmlns:p14="http://schemas.microsoft.com/office/powerpoint/2010/main" val="3497726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Deep learning</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marL="0" indent="0" algn="just">
              <a:buNone/>
            </a:pPr>
            <a:r>
              <a:rPr lang="en-US" dirty="0">
                <a:latin typeface="Cambria" panose="02040503050406030204" pitchFamily="18" charset="0"/>
              </a:rPr>
              <a:t>“Deep learning is a particular kind of machine learning that achieves great power and flexibility by learning to represent the world as nested hierarchy of concepts, with each concept defined in relation to simpler concepts, and more abstract representations computed in terms of less abstract ones</a:t>
            </a:r>
            <a:r>
              <a:rPr lang="en-US" dirty="0" smtClean="0">
                <a:latin typeface="Cambria" panose="02040503050406030204" pitchFamily="18" charset="0"/>
              </a:rPr>
              <a:t>.”</a:t>
            </a:r>
            <a:endParaRPr lang="en-US" dirty="0">
              <a:latin typeface="Cambria" panose="02040503050406030204" pitchFamily="18" charset="0"/>
            </a:endParaRPr>
          </a:p>
        </p:txBody>
      </p:sp>
      <p:pic>
        <p:nvPicPr>
          <p:cNvPr id="5" name="Picture 4"/>
          <p:cNvPicPr>
            <a:picLocks noChangeAspect="1"/>
          </p:cNvPicPr>
          <p:nvPr/>
        </p:nvPicPr>
        <p:blipFill>
          <a:blip r:embed="rId2"/>
          <a:stretch>
            <a:fillRect/>
          </a:stretch>
        </p:blipFill>
        <p:spPr>
          <a:xfrm>
            <a:off x="2203629" y="3875267"/>
            <a:ext cx="7325700" cy="2834626"/>
          </a:xfrm>
          <a:prstGeom prst="rect">
            <a:avLst/>
          </a:prstGeom>
        </p:spPr>
      </p:pic>
    </p:spTree>
    <p:extLst>
      <p:ext uri="{BB962C8B-B14F-4D97-AF65-F5344CB8AC3E}">
        <p14:creationId xmlns:p14="http://schemas.microsoft.com/office/powerpoint/2010/main" val="37606972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1323833" y="4121629"/>
            <a:ext cx="9621671"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3439236" y="3835026"/>
            <a:ext cx="13648" cy="627797"/>
          </a:xfrm>
          <a:prstGeom prst="line">
            <a:avLst/>
          </a:prstGeom>
          <a:ln w="57150"/>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8545773" y="3835026"/>
            <a:ext cx="13648" cy="627797"/>
          </a:xfrm>
          <a:prstGeom prst="line">
            <a:avLst/>
          </a:prstGeom>
          <a:ln w="57150"/>
        </p:spPr>
        <p:style>
          <a:lnRef idx="1">
            <a:schemeClr val="dk1"/>
          </a:lnRef>
          <a:fillRef idx="0">
            <a:schemeClr val="dk1"/>
          </a:fillRef>
          <a:effectRef idx="0">
            <a:schemeClr val="dk1"/>
          </a:effectRef>
          <a:fontRef idx="minor">
            <a:schemeClr val="tx1"/>
          </a:fontRef>
        </p:style>
      </p:cxnSp>
      <p:pic>
        <p:nvPicPr>
          <p:cNvPr id="1028" name="Picture 4" descr="Photo O.G.Ivakhnenk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3259" y="1290145"/>
            <a:ext cx="161925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3"/>
          <a:stretch>
            <a:fillRect/>
          </a:stretch>
        </p:blipFill>
        <p:spPr>
          <a:xfrm>
            <a:off x="7436252" y="1290145"/>
            <a:ext cx="2297089" cy="2297089"/>
          </a:xfrm>
          <a:prstGeom prst="rect">
            <a:avLst/>
          </a:prstGeom>
        </p:spPr>
      </p:pic>
      <p:sp>
        <p:nvSpPr>
          <p:cNvPr id="16" name="TextBox 15"/>
          <p:cNvSpPr txBox="1"/>
          <p:nvPr/>
        </p:nvSpPr>
        <p:spPr>
          <a:xfrm>
            <a:off x="1658203" y="4656025"/>
            <a:ext cx="3589361" cy="830997"/>
          </a:xfrm>
          <a:prstGeom prst="rect">
            <a:avLst/>
          </a:prstGeom>
          <a:noFill/>
        </p:spPr>
        <p:txBody>
          <a:bodyPr wrap="square" rtlCol="0">
            <a:spAutoFit/>
          </a:bodyPr>
          <a:lstStyle/>
          <a:p>
            <a:pPr algn="ctr"/>
            <a:r>
              <a:rPr lang="en-US" sz="2400" b="1" dirty="0" smtClean="0">
                <a:latin typeface="Cambria" panose="02040503050406030204" pitchFamily="18" charset="0"/>
              </a:rPr>
              <a:t>1965</a:t>
            </a:r>
          </a:p>
          <a:p>
            <a:pPr algn="ctr"/>
            <a:r>
              <a:rPr lang="en-US" sz="2400" b="1" dirty="0" smtClean="0">
                <a:latin typeface="Cambria" panose="02040503050406030204" pitchFamily="18" charset="0"/>
              </a:rPr>
              <a:t>Alexey</a:t>
            </a:r>
            <a:r>
              <a:rPr lang="en-US" sz="2400" b="1" dirty="0">
                <a:latin typeface="Cambria" panose="02040503050406030204" pitchFamily="18" charset="0"/>
              </a:rPr>
              <a:t> </a:t>
            </a:r>
            <a:r>
              <a:rPr lang="en-US" sz="2400" b="1" dirty="0" err="1" smtClean="0">
                <a:latin typeface="Cambria" panose="02040503050406030204" pitchFamily="18" charset="0"/>
              </a:rPr>
              <a:t>Ivakhnenko</a:t>
            </a:r>
            <a:endParaRPr lang="en-US" sz="2400" b="1" dirty="0" smtClean="0">
              <a:latin typeface="Cambria" panose="02040503050406030204" pitchFamily="18" charset="0"/>
            </a:endParaRPr>
          </a:p>
        </p:txBody>
      </p:sp>
      <p:sp>
        <p:nvSpPr>
          <p:cNvPr id="18" name="TextBox 17"/>
          <p:cNvSpPr txBox="1"/>
          <p:nvPr/>
        </p:nvSpPr>
        <p:spPr>
          <a:xfrm>
            <a:off x="6751092" y="4656025"/>
            <a:ext cx="3589361" cy="1200329"/>
          </a:xfrm>
          <a:prstGeom prst="rect">
            <a:avLst/>
          </a:prstGeom>
          <a:noFill/>
        </p:spPr>
        <p:txBody>
          <a:bodyPr wrap="square" rtlCol="0">
            <a:spAutoFit/>
          </a:bodyPr>
          <a:lstStyle/>
          <a:p>
            <a:pPr algn="ctr"/>
            <a:r>
              <a:rPr lang="en-US" sz="2400" b="1" dirty="0" smtClean="0">
                <a:latin typeface="Cambria" panose="02040503050406030204" pitchFamily="18" charset="0"/>
              </a:rPr>
              <a:t>1986</a:t>
            </a:r>
          </a:p>
          <a:p>
            <a:pPr algn="ctr"/>
            <a:r>
              <a:rPr lang="en-US" sz="2400" b="1" dirty="0" smtClean="0">
                <a:latin typeface="Cambria" panose="02040503050406030204" pitchFamily="18" charset="0"/>
              </a:rPr>
              <a:t>Geoffrey Hinton </a:t>
            </a:r>
          </a:p>
          <a:p>
            <a:pPr algn="ctr"/>
            <a:endParaRPr lang="en-US" sz="2400" b="1" dirty="0" smtClean="0">
              <a:latin typeface="Cambria" panose="02040503050406030204" pitchFamily="18" charset="0"/>
            </a:endParaRPr>
          </a:p>
        </p:txBody>
      </p:sp>
      <p:sp>
        <p:nvSpPr>
          <p:cNvPr id="17" name="TextBox 16"/>
          <p:cNvSpPr txBox="1"/>
          <p:nvPr/>
        </p:nvSpPr>
        <p:spPr>
          <a:xfrm>
            <a:off x="3684895" y="275325"/>
            <a:ext cx="4860877" cy="646331"/>
          </a:xfrm>
          <a:prstGeom prst="rect">
            <a:avLst/>
          </a:prstGeom>
          <a:noFill/>
        </p:spPr>
        <p:txBody>
          <a:bodyPr wrap="square" rtlCol="0">
            <a:spAutoFit/>
          </a:bodyPr>
          <a:lstStyle/>
          <a:p>
            <a:pPr algn="ctr"/>
            <a:r>
              <a:rPr lang="en-US" sz="3600" b="1" dirty="0" smtClean="0">
                <a:latin typeface="Cambria" panose="02040503050406030204" pitchFamily="18" charset="0"/>
              </a:rPr>
              <a:t>A bit of History</a:t>
            </a:r>
            <a:endParaRPr lang="en-US" sz="3600" b="1" dirty="0">
              <a:latin typeface="Cambria" panose="02040503050406030204" pitchFamily="18" charset="0"/>
            </a:endParaRPr>
          </a:p>
        </p:txBody>
      </p:sp>
      <p:sp>
        <p:nvSpPr>
          <p:cNvPr id="4" name="TextBox 3"/>
          <p:cNvSpPr txBox="1"/>
          <p:nvPr/>
        </p:nvSpPr>
        <p:spPr>
          <a:xfrm>
            <a:off x="1658204" y="5680224"/>
            <a:ext cx="3589360" cy="830997"/>
          </a:xfrm>
          <a:prstGeom prst="rect">
            <a:avLst/>
          </a:prstGeom>
          <a:noFill/>
        </p:spPr>
        <p:txBody>
          <a:bodyPr wrap="square" rtlCol="0">
            <a:spAutoFit/>
          </a:bodyPr>
          <a:lstStyle/>
          <a:p>
            <a:pPr algn="ctr"/>
            <a:r>
              <a:rPr lang="en-US" sz="2400" b="1" dirty="0">
                <a:latin typeface="Cambria" panose="02040503050406030204" pitchFamily="18" charset="0"/>
              </a:rPr>
              <a:t>First works on</a:t>
            </a:r>
          </a:p>
          <a:p>
            <a:pPr algn="ctr"/>
            <a:r>
              <a:rPr lang="en-US" sz="2400" b="1" dirty="0">
                <a:latin typeface="Cambria" panose="02040503050406030204" pitchFamily="18" charset="0"/>
              </a:rPr>
              <a:t>Deep neural </a:t>
            </a:r>
            <a:r>
              <a:rPr lang="en-US" sz="2400" b="1" dirty="0" smtClean="0">
                <a:latin typeface="Cambria" panose="02040503050406030204" pitchFamily="18" charset="0"/>
              </a:rPr>
              <a:t>networks</a:t>
            </a:r>
            <a:endParaRPr lang="en-US" sz="2400" b="1" dirty="0">
              <a:latin typeface="Cambria" panose="02040503050406030204" pitchFamily="18" charset="0"/>
            </a:endParaRPr>
          </a:p>
        </p:txBody>
      </p:sp>
      <p:sp>
        <p:nvSpPr>
          <p:cNvPr id="12" name="TextBox 11"/>
          <p:cNvSpPr txBox="1"/>
          <p:nvPr/>
        </p:nvSpPr>
        <p:spPr>
          <a:xfrm>
            <a:off x="6790116" y="5856354"/>
            <a:ext cx="3589360" cy="830997"/>
          </a:xfrm>
          <a:prstGeom prst="rect">
            <a:avLst/>
          </a:prstGeom>
          <a:noFill/>
        </p:spPr>
        <p:txBody>
          <a:bodyPr wrap="square" rtlCol="0">
            <a:spAutoFit/>
          </a:bodyPr>
          <a:lstStyle/>
          <a:p>
            <a:pPr algn="ctr"/>
            <a:r>
              <a:rPr lang="en-US" sz="2400" b="1" dirty="0" err="1">
                <a:latin typeface="Cambria" panose="02040503050406030204" pitchFamily="18" charset="0"/>
              </a:rPr>
              <a:t>backpropagation</a:t>
            </a:r>
            <a:r>
              <a:rPr lang="en-US" sz="2400" b="1" dirty="0">
                <a:latin typeface="Cambria" panose="02040503050406030204" pitchFamily="18" charset="0"/>
              </a:rPr>
              <a:t> algorithm </a:t>
            </a:r>
          </a:p>
        </p:txBody>
      </p:sp>
    </p:spTree>
    <p:extLst>
      <p:ext uri="{BB962C8B-B14F-4D97-AF65-F5344CB8AC3E}">
        <p14:creationId xmlns:p14="http://schemas.microsoft.com/office/powerpoint/2010/main" val="1752500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4"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323833" y="3821373"/>
            <a:ext cx="9621671"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6121020" y="3507474"/>
            <a:ext cx="13648" cy="627797"/>
          </a:xfrm>
          <a:prstGeom prst="line">
            <a:avLst/>
          </a:prstGeom>
          <a:ln w="57150"/>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4148918" y="1623833"/>
            <a:ext cx="3957852" cy="1569660"/>
          </a:xfrm>
          <a:prstGeom prst="rect">
            <a:avLst/>
          </a:prstGeom>
          <a:noFill/>
        </p:spPr>
        <p:txBody>
          <a:bodyPr wrap="square" rtlCol="0">
            <a:spAutoFit/>
          </a:bodyPr>
          <a:lstStyle/>
          <a:p>
            <a:pPr algn="ctr"/>
            <a:r>
              <a:rPr lang="en-US" sz="2400" b="1" dirty="0" smtClean="0">
                <a:latin typeface="Cambria" panose="02040503050406030204" pitchFamily="18" charset="0"/>
              </a:rPr>
              <a:t>Computer vision and speech communities</a:t>
            </a:r>
            <a:r>
              <a:rPr lang="en-US" sz="2400" b="1" dirty="0">
                <a:latin typeface="Cambria" panose="02040503050406030204" pitchFamily="18" charset="0"/>
              </a:rPr>
              <a:t> </a:t>
            </a:r>
            <a:r>
              <a:rPr lang="en-US" sz="2400" b="1" dirty="0" smtClean="0">
                <a:latin typeface="Cambria" panose="02040503050406030204" pitchFamily="18" charset="0"/>
              </a:rPr>
              <a:t>do not use neural nets anymore</a:t>
            </a:r>
            <a:endParaRPr lang="en-US" sz="2400" b="1" dirty="0">
              <a:latin typeface="Cambria" panose="02040503050406030204" pitchFamily="18" charset="0"/>
            </a:endParaRPr>
          </a:p>
        </p:txBody>
      </p:sp>
      <p:cxnSp>
        <p:nvCxnSpPr>
          <p:cNvPr id="6" name="Straight Arrow Connector 5"/>
          <p:cNvCxnSpPr/>
          <p:nvPr/>
        </p:nvCxnSpPr>
        <p:spPr>
          <a:xfrm>
            <a:off x="3275463" y="2442949"/>
            <a:ext cx="2142698" cy="1064441"/>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6892119" y="2565614"/>
            <a:ext cx="1917510" cy="941776"/>
          </a:xfrm>
          <a:prstGeom prst="straightConnector1">
            <a:avLst/>
          </a:prstGeom>
          <a:ln w="3810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sp>
        <p:nvSpPr>
          <p:cNvPr id="15" name="TextBox 14"/>
          <p:cNvSpPr txBox="1"/>
          <p:nvPr/>
        </p:nvSpPr>
        <p:spPr>
          <a:xfrm>
            <a:off x="1323833" y="4299045"/>
            <a:ext cx="4479877" cy="1200329"/>
          </a:xfrm>
          <a:prstGeom prst="rect">
            <a:avLst/>
          </a:prstGeom>
          <a:noFill/>
        </p:spPr>
        <p:txBody>
          <a:bodyPr wrap="square" rtlCol="0">
            <a:spAutoFit/>
          </a:bodyPr>
          <a:lstStyle/>
          <a:p>
            <a:pPr algn="ctr"/>
            <a:r>
              <a:rPr lang="en-US" sz="2400" b="1" dirty="0" smtClean="0">
                <a:solidFill>
                  <a:srgbClr val="FF0000"/>
                </a:solidFill>
                <a:latin typeface="Cambria" panose="02040503050406030204" pitchFamily="18" charset="0"/>
              </a:rPr>
              <a:t>Hard to train </a:t>
            </a:r>
          </a:p>
          <a:p>
            <a:pPr algn="ctr"/>
            <a:r>
              <a:rPr lang="en-US" sz="2400" b="1" dirty="0" smtClean="0">
                <a:solidFill>
                  <a:srgbClr val="FF0000"/>
                </a:solidFill>
                <a:latin typeface="Cambria" panose="02040503050406030204" pitchFamily="18" charset="0"/>
              </a:rPr>
              <a:t>No computational resources </a:t>
            </a:r>
          </a:p>
          <a:p>
            <a:pPr algn="ctr"/>
            <a:r>
              <a:rPr lang="en-US" sz="2400" b="1" dirty="0" smtClean="0">
                <a:solidFill>
                  <a:srgbClr val="FF0000"/>
                </a:solidFill>
                <a:latin typeface="Cambria" panose="02040503050406030204" pitchFamily="18" charset="0"/>
              </a:rPr>
              <a:t>small datasets</a:t>
            </a:r>
            <a:endParaRPr lang="en-US" sz="2400" b="1" dirty="0">
              <a:solidFill>
                <a:srgbClr val="FF0000"/>
              </a:solidFill>
              <a:latin typeface="Cambria" panose="02040503050406030204" pitchFamily="18" charset="0"/>
            </a:endParaRPr>
          </a:p>
        </p:txBody>
      </p:sp>
      <p:sp>
        <p:nvSpPr>
          <p:cNvPr id="16" name="TextBox 15"/>
          <p:cNvSpPr txBox="1"/>
          <p:nvPr/>
        </p:nvSpPr>
        <p:spPr>
          <a:xfrm>
            <a:off x="6649017" y="4299044"/>
            <a:ext cx="4321223" cy="1200329"/>
          </a:xfrm>
          <a:prstGeom prst="rect">
            <a:avLst/>
          </a:prstGeom>
          <a:noFill/>
        </p:spPr>
        <p:txBody>
          <a:bodyPr wrap="square" rtlCol="0">
            <a:spAutoFit/>
          </a:bodyPr>
          <a:lstStyle/>
          <a:p>
            <a:pPr algn="ctr"/>
            <a:r>
              <a:rPr lang="en-US" sz="2400" b="1" dirty="0" smtClean="0">
                <a:solidFill>
                  <a:schemeClr val="accent6"/>
                </a:solidFill>
                <a:latin typeface="Cambria" panose="02040503050406030204" pitchFamily="18" charset="0"/>
              </a:rPr>
              <a:t>Efficient training </a:t>
            </a:r>
          </a:p>
          <a:p>
            <a:pPr algn="ctr"/>
            <a:r>
              <a:rPr lang="en-US" sz="2400" b="1" dirty="0" smtClean="0">
                <a:solidFill>
                  <a:schemeClr val="accent6"/>
                </a:solidFill>
                <a:latin typeface="Cambria" panose="02040503050406030204" pitchFamily="18" charset="0"/>
              </a:rPr>
              <a:t>GPU</a:t>
            </a:r>
            <a:r>
              <a:rPr lang="en-US" sz="2400" b="1" dirty="0">
                <a:solidFill>
                  <a:schemeClr val="accent6"/>
                </a:solidFill>
                <a:latin typeface="Cambria" panose="02040503050406030204" pitchFamily="18" charset="0"/>
              </a:rPr>
              <a:t> </a:t>
            </a:r>
            <a:r>
              <a:rPr lang="en-US" sz="2400" b="1" dirty="0" smtClean="0">
                <a:solidFill>
                  <a:schemeClr val="accent6"/>
                </a:solidFill>
                <a:latin typeface="Cambria" panose="02040503050406030204" pitchFamily="18" charset="0"/>
              </a:rPr>
              <a:t>/multi‐core processors large datasets</a:t>
            </a:r>
            <a:endParaRPr lang="en-US" sz="2400" b="1" dirty="0">
              <a:solidFill>
                <a:schemeClr val="accent6"/>
              </a:solidFill>
              <a:latin typeface="Cambria" panose="02040503050406030204" pitchFamily="18" charset="0"/>
            </a:endParaRPr>
          </a:p>
        </p:txBody>
      </p:sp>
      <p:sp>
        <p:nvSpPr>
          <p:cNvPr id="17" name="TextBox 16"/>
          <p:cNvSpPr txBox="1"/>
          <p:nvPr/>
        </p:nvSpPr>
        <p:spPr>
          <a:xfrm>
            <a:off x="3684895" y="275325"/>
            <a:ext cx="4860877" cy="646331"/>
          </a:xfrm>
          <a:prstGeom prst="rect">
            <a:avLst/>
          </a:prstGeom>
          <a:noFill/>
        </p:spPr>
        <p:txBody>
          <a:bodyPr wrap="square" rtlCol="0">
            <a:spAutoFit/>
          </a:bodyPr>
          <a:lstStyle/>
          <a:p>
            <a:pPr algn="ctr"/>
            <a:r>
              <a:rPr lang="en-US" sz="3600" b="1" dirty="0" smtClean="0">
                <a:latin typeface="Cambria" panose="02040503050406030204" pitchFamily="18" charset="0"/>
              </a:rPr>
              <a:t>A bit of History</a:t>
            </a:r>
            <a:endParaRPr lang="en-US" sz="3600" b="1" dirty="0">
              <a:latin typeface="Cambria" panose="02040503050406030204" pitchFamily="18" charset="0"/>
            </a:endParaRPr>
          </a:p>
        </p:txBody>
      </p:sp>
      <p:sp>
        <p:nvSpPr>
          <p:cNvPr id="18" name="TextBox 17"/>
          <p:cNvSpPr txBox="1"/>
          <p:nvPr/>
        </p:nvSpPr>
        <p:spPr>
          <a:xfrm>
            <a:off x="5651309" y="4299044"/>
            <a:ext cx="928048" cy="461665"/>
          </a:xfrm>
          <a:prstGeom prst="rect">
            <a:avLst/>
          </a:prstGeom>
          <a:noFill/>
        </p:spPr>
        <p:txBody>
          <a:bodyPr wrap="square" rtlCol="0">
            <a:spAutoFit/>
          </a:bodyPr>
          <a:lstStyle/>
          <a:p>
            <a:r>
              <a:rPr lang="en-US" sz="2400" b="1" dirty="0" smtClean="0">
                <a:latin typeface="Cambria" panose="02040503050406030204" pitchFamily="18" charset="0"/>
              </a:rPr>
              <a:t>2006</a:t>
            </a:r>
            <a:endParaRPr lang="en-US" sz="2400" b="1" dirty="0">
              <a:latin typeface="Cambria" panose="02040503050406030204" pitchFamily="18" charset="0"/>
            </a:endParaRPr>
          </a:p>
        </p:txBody>
      </p:sp>
    </p:spTree>
    <p:extLst>
      <p:ext uri="{BB962C8B-B14F-4D97-AF65-F5344CB8AC3E}">
        <p14:creationId xmlns:p14="http://schemas.microsoft.com/office/powerpoint/2010/main" val="1899356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1323833" y="4067037"/>
            <a:ext cx="9621671"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3" name="Straight Connector 2"/>
          <p:cNvCxnSpPr/>
          <p:nvPr/>
        </p:nvCxnSpPr>
        <p:spPr>
          <a:xfrm>
            <a:off x="3439236" y="3780434"/>
            <a:ext cx="13648" cy="627797"/>
          </a:xfrm>
          <a:prstGeom prst="line">
            <a:avLst/>
          </a:prstGeom>
          <a:ln w="57150"/>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8545773" y="3780434"/>
            <a:ext cx="13648" cy="627797"/>
          </a:xfrm>
          <a:prstGeom prst="line">
            <a:avLst/>
          </a:prstGeom>
          <a:ln w="57150"/>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p:nvPicPr>
        <p:blipFill>
          <a:blip r:embed="rId2"/>
          <a:stretch>
            <a:fillRect/>
          </a:stretch>
        </p:blipFill>
        <p:spPr>
          <a:xfrm>
            <a:off x="7436252" y="1235553"/>
            <a:ext cx="2297089" cy="2297089"/>
          </a:xfrm>
          <a:prstGeom prst="rect">
            <a:avLst/>
          </a:prstGeom>
        </p:spPr>
      </p:pic>
      <p:sp>
        <p:nvSpPr>
          <p:cNvPr id="7" name="TextBox 6"/>
          <p:cNvSpPr txBox="1"/>
          <p:nvPr/>
        </p:nvSpPr>
        <p:spPr>
          <a:xfrm>
            <a:off x="1658203" y="4601433"/>
            <a:ext cx="3589361" cy="1938992"/>
          </a:xfrm>
          <a:prstGeom prst="rect">
            <a:avLst/>
          </a:prstGeom>
          <a:noFill/>
        </p:spPr>
        <p:txBody>
          <a:bodyPr wrap="square" rtlCol="0">
            <a:spAutoFit/>
          </a:bodyPr>
          <a:lstStyle/>
          <a:p>
            <a:pPr algn="ctr"/>
            <a:r>
              <a:rPr lang="en-US" sz="2400" b="1" dirty="0" smtClean="0">
                <a:latin typeface="Cambria" panose="02040503050406030204" pitchFamily="18" charset="0"/>
              </a:rPr>
              <a:t>2011</a:t>
            </a:r>
          </a:p>
          <a:p>
            <a:pPr algn="ctr"/>
            <a:r>
              <a:rPr lang="en-US" sz="2400" b="1" dirty="0" smtClean="0">
                <a:latin typeface="Cambria" panose="02040503050406030204" pitchFamily="18" charset="0"/>
              </a:rPr>
              <a:t>Microsoft</a:t>
            </a:r>
          </a:p>
          <a:p>
            <a:pPr algn="ctr"/>
            <a:endParaRPr lang="en-US" sz="2400" b="1" dirty="0" smtClean="0">
              <a:latin typeface="Cambria" panose="02040503050406030204" pitchFamily="18" charset="0"/>
            </a:endParaRPr>
          </a:p>
          <a:p>
            <a:pPr algn="ctr"/>
            <a:r>
              <a:rPr lang="en-US" sz="2400" b="1" dirty="0" smtClean="0">
                <a:latin typeface="Cambria" panose="02040503050406030204" pitchFamily="18" charset="0"/>
              </a:rPr>
              <a:t>breakthrough </a:t>
            </a:r>
          </a:p>
          <a:p>
            <a:pPr algn="ctr"/>
            <a:r>
              <a:rPr lang="en-US" sz="2400" b="1" dirty="0" smtClean="0">
                <a:latin typeface="Cambria" panose="02040503050406030204" pitchFamily="18" charset="0"/>
              </a:rPr>
              <a:t>in speech recognition</a:t>
            </a:r>
            <a:endParaRPr lang="en-US" sz="2400" b="1" dirty="0">
              <a:latin typeface="Cambria" panose="02040503050406030204" pitchFamily="18" charset="0"/>
            </a:endParaRPr>
          </a:p>
        </p:txBody>
      </p:sp>
      <p:sp>
        <p:nvSpPr>
          <p:cNvPr id="8" name="TextBox 7"/>
          <p:cNvSpPr txBox="1"/>
          <p:nvPr/>
        </p:nvSpPr>
        <p:spPr>
          <a:xfrm>
            <a:off x="6487590" y="4549676"/>
            <a:ext cx="4194412" cy="2308324"/>
          </a:xfrm>
          <a:prstGeom prst="rect">
            <a:avLst/>
          </a:prstGeom>
          <a:noFill/>
        </p:spPr>
        <p:txBody>
          <a:bodyPr wrap="square" rtlCol="0">
            <a:spAutoFit/>
          </a:bodyPr>
          <a:lstStyle/>
          <a:p>
            <a:pPr algn="ctr"/>
            <a:r>
              <a:rPr lang="en-US" sz="2400" b="1" dirty="0">
                <a:latin typeface="Cambria" panose="02040503050406030204" pitchFamily="18" charset="0"/>
              </a:rPr>
              <a:t>2012 </a:t>
            </a:r>
            <a:endParaRPr lang="en-US" sz="2400" b="1" dirty="0" smtClean="0">
              <a:latin typeface="Cambria" panose="02040503050406030204" pitchFamily="18" charset="0"/>
            </a:endParaRPr>
          </a:p>
          <a:p>
            <a:pPr algn="ctr"/>
            <a:r>
              <a:rPr lang="en-US" sz="2400" b="1" dirty="0" smtClean="0">
                <a:latin typeface="Cambria" panose="02040503050406030204" pitchFamily="18" charset="0"/>
              </a:rPr>
              <a:t>Geoffrey Hinton </a:t>
            </a:r>
          </a:p>
          <a:p>
            <a:pPr algn="ctr"/>
            <a:r>
              <a:rPr lang="en-US" sz="2400" b="1" dirty="0" smtClean="0">
                <a:latin typeface="Cambria" panose="02040503050406030204" pitchFamily="18" charset="0"/>
              </a:rPr>
              <a:t>(University of Toronto)</a:t>
            </a:r>
          </a:p>
          <a:p>
            <a:pPr algn="ctr"/>
            <a:endParaRPr lang="en-US" sz="2400" b="1" dirty="0" smtClean="0">
              <a:latin typeface="Cambria" panose="02040503050406030204" pitchFamily="18" charset="0"/>
            </a:endParaRPr>
          </a:p>
          <a:p>
            <a:pPr algn="ctr"/>
            <a:r>
              <a:rPr lang="en-US" sz="2400" b="1" dirty="0" smtClean="0">
                <a:latin typeface="Cambria" panose="02040503050406030204" pitchFamily="18" charset="0"/>
              </a:rPr>
              <a:t>breakthrough </a:t>
            </a:r>
          </a:p>
          <a:p>
            <a:pPr algn="ctr"/>
            <a:r>
              <a:rPr lang="en-US" sz="2400" b="1" dirty="0" smtClean="0">
                <a:latin typeface="Cambria" panose="02040503050406030204" pitchFamily="18" charset="0"/>
              </a:rPr>
              <a:t>in computer vision</a:t>
            </a:r>
            <a:endParaRPr lang="en-US" sz="2400" b="1" dirty="0">
              <a:latin typeface="Cambria" panose="02040503050406030204" pitchFamily="18" charset="0"/>
            </a:endParaRPr>
          </a:p>
        </p:txBody>
      </p:sp>
      <p:sp>
        <p:nvSpPr>
          <p:cNvPr id="9" name="TextBox 8"/>
          <p:cNvSpPr txBox="1"/>
          <p:nvPr/>
        </p:nvSpPr>
        <p:spPr>
          <a:xfrm>
            <a:off x="3684895" y="220733"/>
            <a:ext cx="4860877" cy="646331"/>
          </a:xfrm>
          <a:prstGeom prst="rect">
            <a:avLst/>
          </a:prstGeom>
          <a:noFill/>
        </p:spPr>
        <p:txBody>
          <a:bodyPr wrap="square" rtlCol="0">
            <a:spAutoFit/>
          </a:bodyPr>
          <a:lstStyle/>
          <a:p>
            <a:pPr algn="ctr"/>
            <a:r>
              <a:rPr lang="en-US" sz="3600" b="1" dirty="0" smtClean="0">
                <a:latin typeface="Cambria" panose="02040503050406030204" pitchFamily="18" charset="0"/>
              </a:rPr>
              <a:t>A bit of History</a:t>
            </a:r>
            <a:endParaRPr lang="en-US" sz="3600" b="1" dirty="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2048784" y="1235553"/>
            <a:ext cx="2808200" cy="2490291"/>
          </a:xfrm>
          <a:prstGeom prst="rect">
            <a:avLst/>
          </a:prstGeom>
        </p:spPr>
      </p:pic>
    </p:spTree>
    <p:extLst>
      <p:ext uri="{BB962C8B-B14F-4D97-AF65-F5344CB8AC3E}">
        <p14:creationId xmlns:p14="http://schemas.microsoft.com/office/powerpoint/2010/main" val="322132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47"/>
            <a:ext cx="10515600" cy="890469"/>
          </a:xfrm>
        </p:spPr>
        <p:txBody>
          <a:bodyPr/>
          <a:lstStyle/>
          <a:p>
            <a:r>
              <a:rPr lang="en-US" dirty="0" smtClean="0">
                <a:latin typeface="Cambria" panose="02040503050406030204" pitchFamily="18" charset="0"/>
                <a:ea typeface="Cambria" panose="02040503050406030204" pitchFamily="18" charset="0"/>
              </a:rPr>
              <a:t>Artificial Intelligence</a:t>
            </a:r>
            <a:endParaRPr lang="en-US" dirty="0">
              <a:latin typeface="Cambria" panose="02040503050406030204" pitchFamily="18" charset="0"/>
              <a:ea typeface="Cambria" panose="02040503050406030204" pitchFamily="18" charset="0"/>
            </a:endParaRPr>
          </a:p>
        </p:txBody>
      </p:sp>
      <p:pic>
        <p:nvPicPr>
          <p:cNvPr id="5" name="Picture 4"/>
          <p:cNvPicPr>
            <a:picLocks noChangeAspect="1"/>
          </p:cNvPicPr>
          <p:nvPr/>
        </p:nvPicPr>
        <p:blipFill>
          <a:blip r:embed="rId2"/>
          <a:stretch>
            <a:fillRect/>
          </a:stretch>
        </p:blipFill>
        <p:spPr>
          <a:xfrm>
            <a:off x="1352550" y="1420019"/>
            <a:ext cx="9486900" cy="5162550"/>
          </a:xfrm>
          <a:prstGeom prst="rect">
            <a:avLst/>
          </a:prstGeom>
        </p:spPr>
      </p:pic>
    </p:spTree>
    <p:extLst>
      <p:ext uri="{BB962C8B-B14F-4D97-AF65-F5344CB8AC3E}">
        <p14:creationId xmlns:p14="http://schemas.microsoft.com/office/powerpoint/2010/main" val="1624654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Cambria" panose="02040503050406030204" pitchFamily="18" charset="0"/>
              </a:rPr>
              <a:t>Researchers of Deep Learning</a:t>
            </a:r>
            <a:endParaRPr lang="en-US" sz="3200" dirty="0">
              <a:latin typeface="Cambria" panose="02040503050406030204" pitchFamily="18" charset="0"/>
            </a:endParaRPr>
          </a:p>
        </p:txBody>
      </p:sp>
      <p:pic>
        <p:nvPicPr>
          <p:cNvPr id="6" name="Content Placeholder 5"/>
          <p:cNvPicPr>
            <a:picLocks noGrp="1" noChangeAspect="1"/>
          </p:cNvPicPr>
          <p:nvPr>
            <p:ph idx="1"/>
          </p:nvPr>
        </p:nvPicPr>
        <p:blipFill>
          <a:blip r:embed="rId2"/>
          <a:stretch>
            <a:fillRect/>
          </a:stretch>
        </p:blipFill>
        <p:spPr>
          <a:xfrm>
            <a:off x="1074903" y="2000393"/>
            <a:ext cx="1461945" cy="1461945"/>
          </a:xfrm>
          <a:prstGeom prst="rect">
            <a:avLst/>
          </a:prstGeom>
        </p:spPr>
      </p:pic>
      <p:pic>
        <p:nvPicPr>
          <p:cNvPr id="8" name="Picture 7"/>
          <p:cNvPicPr>
            <a:picLocks noChangeAspect="1"/>
          </p:cNvPicPr>
          <p:nvPr/>
        </p:nvPicPr>
        <p:blipFill>
          <a:blip r:embed="rId3"/>
          <a:stretch>
            <a:fillRect/>
          </a:stretch>
        </p:blipFill>
        <p:spPr>
          <a:xfrm>
            <a:off x="2974926" y="2034726"/>
            <a:ext cx="1448663" cy="1448663"/>
          </a:xfrm>
          <a:prstGeom prst="rect">
            <a:avLst/>
          </a:prstGeom>
        </p:spPr>
      </p:pic>
      <p:sp>
        <p:nvSpPr>
          <p:cNvPr id="9" name="TextBox 8"/>
          <p:cNvSpPr txBox="1"/>
          <p:nvPr/>
        </p:nvSpPr>
        <p:spPr>
          <a:xfrm>
            <a:off x="3119508" y="3565935"/>
            <a:ext cx="1419367" cy="369332"/>
          </a:xfrm>
          <a:prstGeom prst="rect">
            <a:avLst/>
          </a:prstGeom>
          <a:noFill/>
        </p:spPr>
        <p:txBody>
          <a:bodyPr wrap="square" rtlCol="0">
            <a:spAutoFit/>
          </a:bodyPr>
          <a:lstStyle/>
          <a:p>
            <a:r>
              <a:rPr lang="en-US" b="1" dirty="0" err="1" smtClean="0">
                <a:latin typeface="Cambria" panose="02040503050406030204" pitchFamily="18" charset="0"/>
              </a:rPr>
              <a:t>Fei</a:t>
            </a:r>
            <a:r>
              <a:rPr lang="en-US" b="1" dirty="0" smtClean="0">
                <a:latin typeface="Cambria" panose="02040503050406030204" pitchFamily="18" charset="0"/>
              </a:rPr>
              <a:t> </a:t>
            </a:r>
            <a:r>
              <a:rPr lang="en-US" b="1" dirty="0" err="1" smtClean="0">
                <a:latin typeface="Cambria" panose="02040503050406030204" pitchFamily="18" charset="0"/>
              </a:rPr>
              <a:t>Fei</a:t>
            </a:r>
            <a:r>
              <a:rPr lang="en-US" b="1" dirty="0" smtClean="0">
                <a:latin typeface="Cambria" panose="02040503050406030204" pitchFamily="18" charset="0"/>
              </a:rPr>
              <a:t> Li</a:t>
            </a:r>
            <a:endParaRPr lang="en-US" b="1" dirty="0">
              <a:latin typeface="Cambria" panose="02040503050406030204" pitchFamily="18" charset="0"/>
            </a:endParaRPr>
          </a:p>
        </p:txBody>
      </p:sp>
      <p:sp>
        <p:nvSpPr>
          <p:cNvPr id="10" name="TextBox 9"/>
          <p:cNvSpPr txBox="1"/>
          <p:nvPr/>
        </p:nvSpPr>
        <p:spPr>
          <a:xfrm>
            <a:off x="1074903" y="3565935"/>
            <a:ext cx="1461945" cy="369332"/>
          </a:xfrm>
          <a:prstGeom prst="rect">
            <a:avLst/>
          </a:prstGeom>
          <a:noFill/>
        </p:spPr>
        <p:txBody>
          <a:bodyPr wrap="square" rtlCol="0">
            <a:spAutoFit/>
          </a:bodyPr>
          <a:lstStyle/>
          <a:p>
            <a:r>
              <a:rPr lang="en-US" b="1" dirty="0" smtClean="0">
                <a:latin typeface="Cambria" panose="02040503050406030204" pitchFamily="18" charset="0"/>
              </a:rPr>
              <a:t>Andrew Ng</a:t>
            </a:r>
            <a:endParaRPr lang="en-US" b="1" dirty="0">
              <a:latin typeface="Cambria" panose="02040503050406030204" pitchFamily="18" charset="0"/>
            </a:endParaRPr>
          </a:p>
        </p:txBody>
      </p:sp>
      <p:pic>
        <p:nvPicPr>
          <p:cNvPr id="12" name="Picture 11"/>
          <p:cNvPicPr>
            <a:picLocks noChangeAspect="1"/>
          </p:cNvPicPr>
          <p:nvPr/>
        </p:nvPicPr>
        <p:blipFill>
          <a:blip r:embed="rId4"/>
          <a:stretch>
            <a:fillRect/>
          </a:stretch>
        </p:blipFill>
        <p:spPr>
          <a:xfrm>
            <a:off x="5016277" y="2034726"/>
            <a:ext cx="1448663" cy="1448663"/>
          </a:xfrm>
          <a:prstGeom prst="rect">
            <a:avLst/>
          </a:prstGeom>
        </p:spPr>
      </p:pic>
      <p:sp>
        <p:nvSpPr>
          <p:cNvPr id="13" name="TextBox 12"/>
          <p:cNvSpPr txBox="1"/>
          <p:nvPr/>
        </p:nvSpPr>
        <p:spPr>
          <a:xfrm>
            <a:off x="5016277" y="3547276"/>
            <a:ext cx="1707533" cy="369332"/>
          </a:xfrm>
          <a:prstGeom prst="rect">
            <a:avLst/>
          </a:prstGeom>
          <a:noFill/>
        </p:spPr>
        <p:txBody>
          <a:bodyPr wrap="square" rtlCol="0">
            <a:spAutoFit/>
          </a:bodyPr>
          <a:lstStyle/>
          <a:p>
            <a:r>
              <a:rPr lang="en-US" b="1" dirty="0" err="1" smtClean="0">
                <a:latin typeface="Cambria" panose="02040503050406030204" pitchFamily="18" charset="0"/>
              </a:rPr>
              <a:t>Yann</a:t>
            </a:r>
            <a:r>
              <a:rPr lang="en-US" b="1" dirty="0" smtClean="0">
                <a:latin typeface="Cambria" panose="02040503050406030204" pitchFamily="18" charset="0"/>
              </a:rPr>
              <a:t> </a:t>
            </a:r>
            <a:r>
              <a:rPr lang="en-US" b="1" dirty="0" err="1" smtClean="0">
                <a:latin typeface="Cambria" panose="02040503050406030204" pitchFamily="18" charset="0"/>
              </a:rPr>
              <a:t>LeCun</a:t>
            </a:r>
            <a:endParaRPr lang="en-US" b="1" dirty="0">
              <a:latin typeface="Cambria" panose="02040503050406030204" pitchFamily="18" charset="0"/>
            </a:endParaRPr>
          </a:p>
        </p:txBody>
      </p:sp>
      <p:pic>
        <p:nvPicPr>
          <p:cNvPr id="14" name="Picture 13"/>
          <p:cNvPicPr>
            <a:picLocks noChangeAspect="1"/>
          </p:cNvPicPr>
          <p:nvPr/>
        </p:nvPicPr>
        <p:blipFill>
          <a:blip r:embed="rId5"/>
          <a:stretch>
            <a:fillRect/>
          </a:stretch>
        </p:blipFill>
        <p:spPr>
          <a:xfrm>
            <a:off x="6776434" y="2034726"/>
            <a:ext cx="1448663" cy="1448663"/>
          </a:xfrm>
          <a:prstGeom prst="rect">
            <a:avLst/>
          </a:prstGeom>
        </p:spPr>
      </p:pic>
      <p:sp>
        <p:nvSpPr>
          <p:cNvPr id="15" name="TextBox 14"/>
          <p:cNvSpPr txBox="1"/>
          <p:nvPr/>
        </p:nvSpPr>
        <p:spPr>
          <a:xfrm>
            <a:off x="6703992" y="3586391"/>
            <a:ext cx="1833336" cy="369332"/>
          </a:xfrm>
          <a:prstGeom prst="rect">
            <a:avLst/>
          </a:prstGeom>
          <a:noFill/>
        </p:spPr>
        <p:txBody>
          <a:bodyPr wrap="square" rtlCol="0">
            <a:spAutoFit/>
          </a:bodyPr>
          <a:lstStyle/>
          <a:p>
            <a:r>
              <a:rPr lang="en-US" b="1" dirty="0" err="1" smtClean="0">
                <a:latin typeface="Cambria" panose="02040503050406030204" pitchFamily="18" charset="0"/>
              </a:rPr>
              <a:t>Yoshua</a:t>
            </a:r>
            <a:r>
              <a:rPr lang="en-US" b="1" dirty="0" smtClean="0">
                <a:latin typeface="Cambria" panose="02040503050406030204" pitchFamily="18" charset="0"/>
              </a:rPr>
              <a:t> </a:t>
            </a:r>
            <a:r>
              <a:rPr lang="en-US" b="1" dirty="0" err="1" smtClean="0">
                <a:latin typeface="Cambria" panose="02040503050406030204" pitchFamily="18" charset="0"/>
              </a:rPr>
              <a:t>Bengio</a:t>
            </a:r>
            <a:endParaRPr lang="en-US" b="1" dirty="0">
              <a:latin typeface="Cambria" panose="02040503050406030204" pitchFamily="18" charset="0"/>
            </a:endParaRPr>
          </a:p>
        </p:txBody>
      </p:sp>
      <p:pic>
        <p:nvPicPr>
          <p:cNvPr id="17" name="Picture 16"/>
          <p:cNvPicPr>
            <a:picLocks noChangeAspect="1"/>
          </p:cNvPicPr>
          <p:nvPr/>
        </p:nvPicPr>
        <p:blipFill>
          <a:blip r:embed="rId6"/>
          <a:stretch>
            <a:fillRect/>
          </a:stretch>
        </p:blipFill>
        <p:spPr>
          <a:xfrm>
            <a:off x="8775511" y="2000393"/>
            <a:ext cx="1488022" cy="1488022"/>
          </a:xfrm>
          <a:prstGeom prst="rect">
            <a:avLst/>
          </a:prstGeom>
        </p:spPr>
      </p:pic>
      <p:sp>
        <p:nvSpPr>
          <p:cNvPr id="18" name="TextBox 17"/>
          <p:cNvSpPr txBox="1"/>
          <p:nvPr/>
        </p:nvSpPr>
        <p:spPr>
          <a:xfrm>
            <a:off x="8694971" y="3613454"/>
            <a:ext cx="2130970" cy="369332"/>
          </a:xfrm>
          <a:prstGeom prst="rect">
            <a:avLst/>
          </a:prstGeom>
          <a:noFill/>
        </p:spPr>
        <p:txBody>
          <a:bodyPr wrap="square" rtlCol="0">
            <a:spAutoFit/>
          </a:bodyPr>
          <a:lstStyle/>
          <a:p>
            <a:r>
              <a:rPr lang="en-US" b="1" dirty="0" smtClean="0">
                <a:latin typeface="Cambria" panose="02040503050406030204" pitchFamily="18" charset="0"/>
              </a:rPr>
              <a:t>Ian </a:t>
            </a:r>
            <a:r>
              <a:rPr lang="en-US" b="1" dirty="0" err="1" smtClean="0">
                <a:latin typeface="Cambria" panose="02040503050406030204" pitchFamily="18" charset="0"/>
              </a:rPr>
              <a:t>Goodfellow</a:t>
            </a:r>
            <a:endParaRPr lang="en-US" b="1" dirty="0">
              <a:latin typeface="Cambria" panose="02040503050406030204" pitchFamily="18" charset="0"/>
            </a:endParaRPr>
          </a:p>
        </p:txBody>
      </p:sp>
      <p:pic>
        <p:nvPicPr>
          <p:cNvPr id="20" name="Picture 19"/>
          <p:cNvPicPr>
            <a:picLocks noChangeAspect="1"/>
          </p:cNvPicPr>
          <p:nvPr/>
        </p:nvPicPr>
        <p:blipFill>
          <a:blip r:embed="rId7"/>
          <a:stretch>
            <a:fillRect/>
          </a:stretch>
        </p:blipFill>
        <p:spPr>
          <a:xfrm>
            <a:off x="1950511" y="4396906"/>
            <a:ext cx="1468974" cy="1468974"/>
          </a:xfrm>
          <a:prstGeom prst="rect">
            <a:avLst/>
          </a:prstGeom>
        </p:spPr>
      </p:pic>
      <p:pic>
        <p:nvPicPr>
          <p:cNvPr id="1038" name="Picture 14" descr="Nitish Srivastav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1123" y="4396906"/>
            <a:ext cx="1678826" cy="14689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1800659" y="6046850"/>
            <a:ext cx="1944828" cy="369332"/>
          </a:xfrm>
          <a:prstGeom prst="rect">
            <a:avLst/>
          </a:prstGeom>
        </p:spPr>
        <p:txBody>
          <a:bodyPr wrap="none">
            <a:spAutoFit/>
          </a:bodyPr>
          <a:lstStyle/>
          <a:p>
            <a:r>
              <a:rPr lang="en-US" b="1" dirty="0">
                <a:latin typeface="Cambria" panose="02040503050406030204" pitchFamily="18" charset="0"/>
              </a:rPr>
              <a:t>Andrej </a:t>
            </a:r>
            <a:r>
              <a:rPr lang="en-US" b="1" dirty="0" err="1">
                <a:latin typeface="Cambria" panose="02040503050406030204" pitchFamily="18" charset="0"/>
              </a:rPr>
              <a:t>Karpathy</a:t>
            </a:r>
            <a:endParaRPr lang="en-US" b="1" dirty="0">
              <a:latin typeface="Cambria" panose="02040503050406030204" pitchFamily="18" charset="0"/>
            </a:endParaRPr>
          </a:p>
        </p:txBody>
      </p:sp>
      <p:sp>
        <p:nvSpPr>
          <p:cNvPr id="22" name="Rectangle 21"/>
          <p:cNvSpPr/>
          <p:nvPr/>
        </p:nvSpPr>
        <p:spPr>
          <a:xfrm>
            <a:off x="5996572" y="6046850"/>
            <a:ext cx="1943930" cy="369332"/>
          </a:xfrm>
          <a:prstGeom prst="rect">
            <a:avLst/>
          </a:prstGeom>
        </p:spPr>
        <p:txBody>
          <a:bodyPr wrap="none">
            <a:spAutoFit/>
          </a:bodyPr>
          <a:lstStyle/>
          <a:p>
            <a:r>
              <a:rPr lang="en-US" b="1" dirty="0" err="1">
                <a:solidFill>
                  <a:srgbClr val="222222"/>
                </a:solidFill>
                <a:latin typeface="Cambria" panose="02040503050406030204" pitchFamily="18" charset="0"/>
              </a:rPr>
              <a:t>Nitish</a:t>
            </a:r>
            <a:r>
              <a:rPr lang="en-US" b="1" dirty="0">
                <a:solidFill>
                  <a:srgbClr val="222222"/>
                </a:solidFill>
                <a:latin typeface="Cambria" panose="02040503050406030204" pitchFamily="18" charset="0"/>
              </a:rPr>
              <a:t> Srivastava</a:t>
            </a:r>
            <a:endParaRPr lang="en-US" b="1" dirty="0">
              <a:latin typeface="Cambria" panose="02040503050406030204" pitchFamily="18" charset="0"/>
            </a:endParaRPr>
          </a:p>
        </p:txBody>
      </p:sp>
      <p:pic>
        <p:nvPicPr>
          <p:cNvPr id="1040" name="Picture 16" descr="Jeff Dea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3335" y="4396906"/>
            <a:ext cx="1170588" cy="146897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4220279" y="6046850"/>
            <a:ext cx="1133644" cy="369332"/>
          </a:xfrm>
          <a:prstGeom prst="rect">
            <a:avLst/>
          </a:prstGeom>
        </p:spPr>
        <p:txBody>
          <a:bodyPr wrap="none">
            <a:spAutoFit/>
          </a:bodyPr>
          <a:lstStyle/>
          <a:p>
            <a:r>
              <a:rPr lang="en-US" b="1" dirty="0" smtClean="0">
                <a:latin typeface="Cambria" panose="02040503050406030204" pitchFamily="18" charset="0"/>
              </a:rPr>
              <a:t>Jeff Dean</a:t>
            </a:r>
            <a:endParaRPr lang="en-US" b="1" dirty="0">
              <a:latin typeface="Cambria" panose="02040503050406030204" pitchFamily="18" charset="0"/>
            </a:endParaRPr>
          </a:p>
        </p:txBody>
      </p:sp>
      <p:pic>
        <p:nvPicPr>
          <p:cNvPr id="4" name="Picture 3"/>
          <p:cNvPicPr>
            <a:picLocks noChangeAspect="1"/>
          </p:cNvPicPr>
          <p:nvPr/>
        </p:nvPicPr>
        <p:blipFill>
          <a:blip r:embed="rId10"/>
          <a:stretch>
            <a:fillRect/>
          </a:stretch>
        </p:blipFill>
        <p:spPr>
          <a:xfrm>
            <a:off x="8527149" y="4396906"/>
            <a:ext cx="1454520" cy="1454520"/>
          </a:xfrm>
          <a:prstGeom prst="rect">
            <a:avLst/>
          </a:prstGeom>
        </p:spPr>
      </p:pic>
      <p:sp>
        <p:nvSpPr>
          <p:cNvPr id="23" name="Rectangle 22"/>
          <p:cNvSpPr/>
          <p:nvPr/>
        </p:nvSpPr>
        <p:spPr>
          <a:xfrm>
            <a:off x="8282444" y="6034936"/>
            <a:ext cx="2036263" cy="369332"/>
          </a:xfrm>
          <a:prstGeom prst="rect">
            <a:avLst/>
          </a:prstGeom>
        </p:spPr>
        <p:txBody>
          <a:bodyPr wrap="none">
            <a:spAutoFit/>
          </a:bodyPr>
          <a:lstStyle/>
          <a:p>
            <a:r>
              <a:rPr lang="en-US" b="1" dirty="0" err="1" smtClean="0">
                <a:solidFill>
                  <a:srgbClr val="222222"/>
                </a:solidFill>
                <a:latin typeface="Cambria" panose="02040503050406030204" pitchFamily="18" charset="0"/>
              </a:rPr>
              <a:t>Dr</a:t>
            </a:r>
            <a:r>
              <a:rPr lang="en-US" b="1" dirty="0" smtClean="0">
                <a:solidFill>
                  <a:srgbClr val="222222"/>
                </a:solidFill>
                <a:latin typeface="Cambria" panose="02040503050406030204" pitchFamily="18" charset="0"/>
              </a:rPr>
              <a:t> </a:t>
            </a:r>
            <a:r>
              <a:rPr lang="en-US" b="1" dirty="0" err="1" smtClean="0">
                <a:solidFill>
                  <a:srgbClr val="222222"/>
                </a:solidFill>
                <a:latin typeface="Cambria" panose="02040503050406030204" pitchFamily="18" charset="0"/>
              </a:rPr>
              <a:t>Ketan</a:t>
            </a:r>
            <a:r>
              <a:rPr lang="en-US" b="1" dirty="0" smtClean="0">
                <a:solidFill>
                  <a:srgbClr val="222222"/>
                </a:solidFill>
                <a:latin typeface="Cambria" panose="02040503050406030204" pitchFamily="18" charset="0"/>
              </a:rPr>
              <a:t> </a:t>
            </a:r>
            <a:r>
              <a:rPr lang="en-US" b="1" dirty="0" err="1" smtClean="0">
                <a:solidFill>
                  <a:srgbClr val="222222"/>
                </a:solidFill>
                <a:latin typeface="Cambria" panose="02040503050406030204" pitchFamily="18" charset="0"/>
              </a:rPr>
              <a:t>Kotecha</a:t>
            </a:r>
            <a:endParaRPr lang="en-US" b="1" dirty="0">
              <a:latin typeface="Cambria" panose="02040503050406030204" pitchFamily="18" charset="0"/>
            </a:endParaRPr>
          </a:p>
        </p:txBody>
      </p:sp>
    </p:spTree>
    <p:extLst>
      <p:ext uri="{BB962C8B-B14F-4D97-AF65-F5344CB8AC3E}">
        <p14:creationId xmlns:p14="http://schemas.microsoft.com/office/powerpoint/2010/main" val="3541812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smtClean="0">
                <a:latin typeface="Cambria" panose="02040503050406030204" pitchFamily="18" charset="0"/>
              </a:rPr>
              <a:t>Difference between ML and DL</a:t>
            </a:r>
            <a:endParaRPr lang="en-US" sz="3600" dirty="0">
              <a:latin typeface="Cambria" panose="02040503050406030204" pitchFamily="18" charset="0"/>
            </a:endParaRP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652" y="1325563"/>
            <a:ext cx="9152696" cy="44640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26129" y="6523136"/>
            <a:ext cx="10876128" cy="307777"/>
          </a:xfrm>
          <a:prstGeom prst="rect">
            <a:avLst/>
          </a:prstGeom>
          <a:noFill/>
        </p:spPr>
        <p:txBody>
          <a:bodyPr wrap="square" rtlCol="0">
            <a:spAutoFit/>
          </a:bodyPr>
          <a:lstStyle/>
          <a:p>
            <a:r>
              <a:rPr lang="en-US" sz="1400" b="1" dirty="0" smtClean="0">
                <a:latin typeface="Cambria" panose="02040503050406030204" pitchFamily="18" charset="0"/>
                <a:cs typeface="Arial" panose="020B0604020202020204" pitchFamily="34" charset="0"/>
              </a:rPr>
              <a:t>Image Source: </a:t>
            </a:r>
            <a:r>
              <a:rPr lang="en-US" sz="1400" dirty="0" smtClean="0">
                <a:latin typeface="Cambria" panose="02040503050406030204" pitchFamily="18" charset="0"/>
                <a:cs typeface="Arial" panose="020B0604020202020204" pitchFamily="34" charset="0"/>
              </a:rPr>
              <a:t>https://www.xenonstack.com/blog/log-analytics-with-deep-learning-and-machine-learning</a:t>
            </a:r>
            <a:endParaRPr lang="en-US" sz="1400" dirty="0">
              <a:latin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4134459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Data </a:t>
            </a:r>
            <a:r>
              <a:rPr lang="en-US" sz="3200" b="1" dirty="0" smtClean="0">
                <a:latin typeface="Cambria" panose="02040503050406030204" pitchFamily="18" charset="0"/>
                <a:ea typeface="Cambria" panose="02040503050406030204" pitchFamily="18" charset="0"/>
              </a:rPr>
              <a:t>dependencies</a:t>
            </a:r>
            <a:endParaRPr lang="en-US" sz="3200" b="1" dirty="0">
              <a:latin typeface="Cambria" panose="02040503050406030204" pitchFamily="18" charset="0"/>
              <a:ea typeface="Cambria" panose="02040503050406030204" pitchFamily="18" charset="0"/>
            </a:endParaRPr>
          </a:p>
        </p:txBody>
      </p:sp>
      <p:sp>
        <p:nvSpPr>
          <p:cNvPr id="7" name="Content Placeholder 3"/>
          <p:cNvSpPr>
            <a:spLocks noGrp="1"/>
          </p:cNvSpPr>
          <p:nvPr>
            <p:ph sz="half" idx="1"/>
          </p:nvPr>
        </p:nvSpPr>
        <p:spPr>
          <a:xfrm>
            <a:off x="838200" y="1671735"/>
            <a:ext cx="5181600" cy="4505228"/>
          </a:xfrm>
          <a:ln>
            <a:solidFill>
              <a:schemeClr val="accent1"/>
            </a:solidFill>
          </a:ln>
        </p:spPr>
        <p:txBody>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dirty="0" smtClean="0">
                <a:latin typeface="Cambria" panose="02040503050406030204" pitchFamily="18" charset="0"/>
                <a:ea typeface="Cambria" panose="02040503050406030204" pitchFamily="18" charset="0"/>
              </a:rPr>
              <a:t>Traditional </a:t>
            </a:r>
            <a:r>
              <a:rPr lang="en-US" dirty="0">
                <a:latin typeface="Cambria" panose="02040503050406030204" pitchFamily="18" charset="0"/>
                <a:ea typeface="Cambria" panose="02040503050406030204" pitchFamily="18" charset="0"/>
              </a:rPr>
              <a:t>machine learning algorithms with their handcrafted rules </a:t>
            </a:r>
            <a:r>
              <a:rPr lang="en-US" dirty="0" smtClean="0">
                <a:latin typeface="Cambria" panose="02040503050406030204" pitchFamily="18" charset="0"/>
                <a:ea typeface="Cambria" panose="02040503050406030204" pitchFamily="18" charset="0"/>
              </a:rPr>
              <a:t>succeed </a:t>
            </a:r>
            <a:r>
              <a:rPr lang="en-US" dirty="0">
                <a:latin typeface="Cambria" panose="02040503050406030204" pitchFamily="18" charset="0"/>
                <a:ea typeface="Cambria" panose="02040503050406030204" pitchFamily="18" charset="0"/>
              </a:rPr>
              <a:t>in this scenario.</a:t>
            </a:r>
          </a:p>
        </p:txBody>
      </p:sp>
      <p:sp>
        <p:nvSpPr>
          <p:cNvPr id="8" name="Content Placeholder 4"/>
          <p:cNvSpPr txBox="1">
            <a:spLocks/>
          </p:cNvSpPr>
          <p:nvPr/>
        </p:nvSpPr>
        <p:spPr>
          <a:xfrm>
            <a:off x="6172200" y="1671735"/>
            <a:ext cx="5181600" cy="4505227"/>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dirty="0" smtClean="0">
                <a:latin typeface="Cambria" panose="02040503050406030204" pitchFamily="18" charset="0"/>
                <a:ea typeface="Cambria" panose="02040503050406030204" pitchFamily="18" charset="0"/>
              </a:rPr>
              <a:t>When the data is small, deep learning algorithms don’t perform that well. This is because deep learning algorithms need a large amount of data to understand it perfectly.</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895476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Hardware dependencies</a:t>
            </a:r>
          </a:p>
        </p:txBody>
      </p:sp>
      <p:sp>
        <p:nvSpPr>
          <p:cNvPr id="7" name="Content Placeholder 3"/>
          <p:cNvSpPr>
            <a:spLocks noGrp="1"/>
          </p:cNvSpPr>
          <p:nvPr>
            <p:ph sz="half" idx="1"/>
          </p:nvPr>
        </p:nvSpPr>
        <p:spPr>
          <a:xfrm>
            <a:off x="838200" y="1671735"/>
            <a:ext cx="5181600" cy="4505228"/>
          </a:xfrm>
          <a:ln>
            <a:solidFill>
              <a:schemeClr val="accent1"/>
            </a:solidFill>
          </a:ln>
        </p:spPr>
        <p:txBody>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dirty="0"/>
              <a:t>T</a:t>
            </a:r>
            <a:r>
              <a:rPr lang="en-US" dirty="0" smtClean="0"/>
              <a:t>raditional </a:t>
            </a:r>
            <a:r>
              <a:rPr lang="en-US" dirty="0"/>
              <a:t>machine learning </a:t>
            </a:r>
            <a:r>
              <a:rPr lang="en-US" dirty="0" smtClean="0"/>
              <a:t>algorithms can </a:t>
            </a:r>
            <a:r>
              <a:rPr lang="en-US" dirty="0"/>
              <a:t>work on low-end machines.</a:t>
            </a:r>
            <a:endParaRPr lang="en-US" dirty="0">
              <a:latin typeface="Cambria" panose="02040503050406030204" pitchFamily="18" charset="0"/>
              <a:ea typeface="Cambria" panose="02040503050406030204" pitchFamily="18" charset="0"/>
            </a:endParaRPr>
          </a:p>
        </p:txBody>
      </p:sp>
      <p:sp>
        <p:nvSpPr>
          <p:cNvPr id="8" name="Content Placeholder 4"/>
          <p:cNvSpPr txBox="1">
            <a:spLocks/>
          </p:cNvSpPr>
          <p:nvPr/>
        </p:nvSpPr>
        <p:spPr>
          <a:xfrm>
            <a:off x="6172200" y="1671735"/>
            <a:ext cx="5181600" cy="4505227"/>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dirty="0"/>
              <a:t>Deep learning algorithms heavily depend on high-end </a:t>
            </a:r>
            <a:r>
              <a:rPr lang="en-US" dirty="0" smtClean="0"/>
              <a:t>machines because deep </a:t>
            </a:r>
            <a:r>
              <a:rPr lang="en-US" dirty="0"/>
              <a:t>learning algorithms inherently do a large amount of matrix multiplication operations</a:t>
            </a:r>
            <a:r>
              <a:rPr lang="en-US" dirty="0" smtClean="0"/>
              <a:t>. </a:t>
            </a:r>
            <a:r>
              <a:rPr lang="en-US" dirty="0"/>
              <a:t>These operations can be efficiently optimized using a GPU because GPU is built for this purpose.</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62044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Feature engineering</a:t>
            </a:r>
          </a:p>
        </p:txBody>
      </p:sp>
      <p:sp>
        <p:nvSpPr>
          <p:cNvPr id="7" name="Content Placeholder 3"/>
          <p:cNvSpPr>
            <a:spLocks noGrp="1"/>
          </p:cNvSpPr>
          <p:nvPr>
            <p:ph sz="half" idx="1"/>
          </p:nvPr>
        </p:nvSpPr>
        <p:spPr>
          <a:xfrm>
            <a:off x="838200" y="1671735"/>
            <a:ext cx="5181600" cy="4505228"/>
          </a:xfrm>
          <a:ln>
            <a:solidFill>
              <a:schemeClr val="accent1"/>
            </a:solidFill>
          </a:ln>
        </p:spPr>
        <p:txBody>
          <a:bodyPr>
            <a:normAutofit/>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sz="2400" dirty="0">
                <a:latin typeface="Cambria" panose="02040503050406030204" pitchFamily="18" charset="0"/>
                <a:ea typeface="Cambria" panose="02040503050406030204" pitchFamily="18" charset="0"/>
              </a:rPr>
              <a:t>M</a:t>
            </a:r>
            <a:r>
              <a:rPr lang="en-US" sz="2400" dirty="0" smtClean="0">
                <a:latin typeface="Cambria" panose="02040503050406030204" pitchFamily="18" charset="0"/>
                <a:ea typeface="Cambria" panose="02040503050406030204" pitchFamily="18" charset="0"/>
              </a:rPr>
              <a:t>ost </a:t>
            </a:r>
            <a:r>
              <a:rPr lang="en-US" sz="2400" dirty="0">
                <a:latin typeface="Cambria" panose="02040503050406030204" pitchFamily="18" charset="0"/>
                <a:ea typeface="Cambria" panose="02040503050406030204" pitchFamily="18" charset="0"/>
              </a:rPr>
              <a:t>of the applied features need to be identified by an expert and then hand-coded as per the domain and data type</a:t>
            </a:r>
            <a:r>
              <a:rPr lang="en-US" sz="2400" dirty="0" smtClean="0">
                <a:latin typeface="Cambria" panose="02040503050406030204" pitchFamily="18" charset="0"/>
                <a:ea typeface="Cambria" panose="02040503050406030204" pitchFamily="18" charset="0"/>
              </a:rPr>
              <a:t>.</a:t>
            </a:r>
          </a:p>
          <a:p>
            <a:pPr algn="just"/>
            <a:r>
              <a:rPr lang="en-US" sz="2400" dirty="0">
                <a:latin typeface="Cambria" panose="02040503050406030204" pitchFamily="18" charset="0"/>
                <a:ea typeface="Cambria" panose="02040503050406030204" pitchFamily="18" charset="0"/>
              </a:rPr>
              <a:t>For example, features can be pixel values, shape, textures, position and orientation. The performance of most of the Machine Learning </a:t>
            </a:r>
            <a:r>
              <a:rPr lang="en-US" sz="2400" dirty="0" smtClean="0">
                <a:latin typeface="Cambria" panose="02040503050406030204" pitchFamily="18" charset="0"/>
                <a:ea typeface="Cambria" panose="02040503050406030204" pitchFamily="18" charset="0"/>
              </a:rPr>
              <a:t>algorithms </a:t>
            </a:r>
            <a:r>
              <a:rPr lang="en-US" sz="2400" dirty="0">
                <a:latin typeface="Cambria" panose="02040503050406030204" pitchFamily="18" charset="0"/>
                <a:ea typeface="Cambria" panose="02040503050406030204" pitchFamily="18" charset="0"/>
              </a:rPr>
              <a:t>depends on how accurately the features are identified and extracted.</a:t>
            </a:r>
          </a:p>
        </p:txBody>
      </p:sp>
      <p:sp>
        <p:nvSpPr>
          <p:cNvPr id="8" name="Content Placeholder 4"/>
          <p:cNvSpPr txBox="1">
            <a:spLocks/>
          </p:cNvSpPr>
          <p:nvPr/>
        </p:nvSpPr>
        <p:spPr>
          <a:xfrm>
            <a:off x="6172200" y="1671735"/>
            <a:ext cx="5181600" cy="4505227"/>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sz="2400" dirty="0">
                <a:latin typeface="Cambria" panose="02040503050406030204" pitchFamily="18" charset="0"/>
                <a:ea typeface="Cambria" panose="02040503050406030204" pitchFamily="18" charset="0"/>
              </a:rPr>
              <a:t>Deep learning algorithms try to learn high-level features from data. </a:t>
            </a:r>
            <a:endParaRPr lang="en-US" sz="2400" dirty="0" smtClean="0">
              <a:latin typeface="Cambria" panose="02040503050406030204" pitchFamily="18" charset="0"/>
              <a:ea typeface="Cambria" panose="02040503050406030204" pitchFamily="18" charset="0"/>
            </a:endParaRPr>
          </a:p>
          <a:p>
            <a:pPr algn="just"/>
            <a:r>
              <a:rPr lang="en-US" sz="2400" smtClean="0">
                <a:latin typeface="Cambria" panose="02040503050406030204" pitchFamily="18" charset="0"/>
                <a:ea typeface="Cambria" panose="02040503050406030204" pitchFamily="18" charset="0"/>
              </a:rPr>
              <a:t>Deep </a:t>
            </a:r>
            <a:r>
              <a:rPr lang="en-US" sz="2400" dirty="0">
                <a:latin typeface="Cambria" panose="02040503050406030204" pitchFamily="18" charset="0"/>
                <a:ea typeface="Cambria" panose="02040503050406030204" pitchFamily="18" charset="0"/>
              </a:rPr>
              <a:t>learning reduces the task of developing new feature extractor for every problem. Like, Convolutional NN will try to learn low-level features such as edges and lines in early layers then parts of faces of people and then high-level representation of a face.</a:t>
            </a:r>
          </a:p>
        </p:txBody>
      </p:sp>
      <p:sp>
        <p:nvSpPr>
          <p:cNvPr id="3" name="AutoShape 2" descr="https://s3-ap-south-1.amazonaws.com/av-blog-media/wp-content/uploads/2017/04/04085912/dl4.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07656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Problem Solving approach</a:t>
            </a:r>
          </a:p>
        </p:txBody>
      </p:sp>
      <p:sp>
        <p:nvSpPr>
          <p:cNvPr id="7" name="Content Placeholder 3"/>
          <p:cNvSpPr>
            <a:spLocks noGrp="1"/>
          </p:cNvSpPr>
          <p:nvPr>
            <p:ph sz="half" idx="1"/>
          </p:nvPr>
        </p:nvSpPr>
        <p:spPr>
          <a:xfrm>
            <a:off x="838200" y="1671735"/>
            <a:ext cx="5181600" cy="4505228"/>
          </a:xfrm>
          <a:ln>
            <a:solidFill>
              <a:schemeClr val="accent1"/>
            </a:solidFill>
          </a:ln>
        </p:spPr>
        <p:txBody>
          <a:bodyPr>
            <a:normAutofit lnSpcReduction="10000"/>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dirty="0" smtClean="0">
                <a:latin typeface="Cambria" panose="02040503050406030204" pitchFamily="18" charset="0"/>
                <a:ea typeface="Cambria" panose="02040503050406030204" pitchFamily="18" charset="0"/>
              </a:rPr>
              <a:t>Traditional </a:t>
            </a:r>
            <a:r>
              <a:rPr lang="en-US" dirty="0">
                <a:latin typeface="Cambria" panose="02040503050406030204" pitchFamily="18" charset="0"/>
                <a:ea typeface="Cambria" panose="02040503050406030204" pitchFamily="18" charset="0"/>
              </a:rPr>
              <a:t>machine learning </a:t>
            </a:r>
            <a:r>
              <a:rPr lang="en-US" dirty="0" smtClean="0">
                <a:latin typeface="Cambria" panose="02040503050406030204" pitchFamily="18" charset="0"/>
                <a:ea typeface="Cambria" panose="02040503050406030204" pitchFamily="18" charset="0"/>
              </a:rPr>
              <a:t>is </a:t>
            </a:r>
            <a:r>
              <a:rPr lang="en-US" dirty="0">
                <a:latin typeface="Cambria" panose="02040503050406030204" pitchFamily="18" charset="0"/>
                <a:ea typeface="Cambria" panose="02040503050406030204" pitchFamily="18" charset="0"/>
              </a:rPr>
              <a:t>generally recommended to break the problem down into different parts, solve them individually and combine them to get the result</a:t>
            </a:r>
            <a:r>
              <a:rPr lang="en-US" dirty="0" smtClean="0">
                <a:latin typeface="Cambria" panose="02040503050406030204" pitchFamily="18" charset="0"/>
                <a:ea typeface="Cambria" panose="02040503050406030204" pitchFamily="18" charset="0"/>
              </a:rPr>
              <a:t>.</a:t>
            </a:r>
          </a:p>
          <a:p>
            <a:pPr algn="just"/>
            <a:r>
              <a:rPr lang="en-US" dirty="0" smtClean="0">
                <a:latin typeface="Cambria" panose="02040503050406030204" pitchFamily="18" charset="0"/>
                <a:ea typeface="Cambria" panose="02040503050406030204" pitchFamily="18" charset="0"/>
              </a:rPr>
              <a:t>For object detection problem, you </a:t>
            </a:r>
            <a:r>
              <a:rPr lang="en-US" dirty="0">
                <a:latin typeface="Cambria" panose="02040503050406030204" pitchFamily="18" charset="0"/>
                <a:ea typeface="Cambria" panose="02040503050406030204" pitchFamily="18" charset="0"/>
              </a:rPr>
              <a:t>would divide the problem into two steps, object detection and object recognition.</a:t>
            </a:r>
          </a:p>
        </p:txBody>
      </p:sp>
      <p:sp>
        <p:nvSpPr>
          <p:cNvPr id="8" name="Content Placeholder 4"/>
          <p:cNvSpPr txBox="1">
            <a:spLocks/>
          </p:cNvSpPr>
          <p:nvPr/>
        </p:nvSpPr>
        <p:spPr>
          <a:xfrm>
            <a:off x="6172200" y="1671735"/>
            <a:ext cx="5181600" cy="4505227"/>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dirty="0">
                <a:latin typeface="Cambria" panose="02040503050406030204" pitchFamily="18" charset="0"/>
                <a:ea typeface="Cambria" panose="02040503050406030204" pitchFamily="18" charset="0"/>
              </a:rPr>
              <a:t>Deep learning in contrast advocates to solve the problem end-to-end</a:t>
            </a:r>
            <a:r>
              <a:rPr lang="en-US" dirty="0" smtClean="0">
                <a:latin typeface="Cambria" panose="02040503050406030204" pitchFamily="18" charset="0"/>
                <a:ea typeface="Cambria" panose="02040503050406030204" pitchFamily="18" charset="0"/>
              </a:rPr>
              <a:t>.</a:t>
            </a:r>
          </a:p>
          <a:p>
            <a:pPr algn="just"/>
            <a:r>
              <a:rPr lang="en-US" dirty="0" smtClean="0">
                <a:latin typeface="Cambria" panose="02040503050406030204" pitchFamily="18" charset="0"/>
                <a:ea typeface="Cambria" panose="02040503050406030204" pitchFamily="18" charset="0"/>
              </a:rPr>
              <a:t>Image </a:t>
            </a:r>
            <a:r>
              <a:rPr lang="en-US" dirty="0">
                <a:latin typeface="Cambria" panose="02040503050406030204" pitchFamily="18" charset="0"/>
                <a:ea typeface="Cambria" panose="02040503050406030204" pitchFamily="18" charset="0"/>
              </a:rPr>
              <a:t>would </a:t>
            </a:r>
            <a:r>
              <a:rPr lang="en-US" dirty="0" smtClean="0">
                <a:latin typeface="Cambria" panose="02040503050406030204" pitchFamily="18" charset="0"/>
                <a:ea typeface="Cambria" panose="02040503050406030204" pitchFamily="18" charset="0"/>
              </a:rPr>
              <a:t>be passed to network as an input, </a:t>
            </a:r>
            <a:r>
              <a:rPr lang="en-US" dirty="0">
                <a:latin typeface="Cambria" panose="02040503050406030204" pitchFamily="18" charset="0"/>
                <a:ea typeface="Cambria" panose="02040503050406030204" pitchFamily="18" charset="0"/>
              </a:rPr>
              <a:t>and it would give out the location along with the name of object</a:t>
            </a:r>
            <a:r>
              <a:rPr lang="en-US" dirty="0" smtClean="0">
                <a:latin typeface="Cambria" panose="02040503050406030204" pitchFamily="18" charset="0"/>
                <a:ea typeface="Cambria" panose="02040503050406030204" pitchFamily="18" charset="0"/>
              </a:rPr>
              <a:t>. (i.e. YOLO net)</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229699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Execution time</a:t>
            </a:r>
          </a:p>
        </p:txBody>
      </p:sp>
      <p:sp>
        <p:nvSpPr>
          <p:cNvPr id="7" name="Content Placeholder 3"/>
          <p:cNvSpPr>
            <a:spLocks noGrp="1"/>
          </p:cNvSpPr>
          <p:nvPr>
            <p:ph sz="half" idx="1"/>
          </p:nvPr>
        </p:nvSpPr>
        <p:spPr>
          <a:xfrm>
            <a:off x="838200" y="1671735"/>
            <a:ext cx="5181600" cy="4505228"/>
          </a:xfrm>
          <a:ln>
            <a:solidFill>
              <a:schemeClr val="accent1"/>
            </a:solidFill>
          </a:ln>
        </p:spPr>
        <p:txBody>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dirty="0" smtClean="0">
                <a:latin typeface="Cambria" panose="02040503050406030204" pitchFamily="18" charset="0"/>
                <a:ea typeface="Cambria" panose="02040503050406030204" pitchFamily="18" charset="0"/>
              </a:rPr>
              <a:t>Machine learning comparatively </a:t>
            </a:r>
            <a:r>
              <a:rPr lang="en-US" dirty="0">
                <a:latin typeface="Cambria" panose="02040503050406030204" pitchFamily="18" charset="0"/>
                <a:ea typeface="Cambria" panose="02040503050406030204" pitchFamily="18" charset="0"/>
              </a:rPr>
              <a:t>takes much less time to train, ranging from a few seconds to a few hours.</a:t>
            </a:r>
          </a:p>
        </p:txBody>
      </p:sp>
      <p:sp>
        <p:nvSpPr>
          <p:cNvPr id="8" name="Content Placeholder 4"/>
          <p:cNvSpPr txBox="1">
            <a:spLocks/>
          </p:cNvSpPr>
          <p:nvPr/>
        </p:nvSpPr>
        <p:spPr>
          <a:xfrm>
            <a:off x="6172200" y="1671735"/>
            <a:ext cx="5181600" cy="4505227"/>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dirty="0">
                <a:latin typeface="Cambria" panose="02040503050406030204" pitchFamily="18" charset="0"/>
                <a:ea typeface="Cambria" panose="02040503050406030204" pitchFamily="18" charset="0"/>
              </a:rPr>
              <a:t>A</a:t>
            </a:r>
            <a:r>
              <a:rPr lang="en-US" dirty="0" smtClean="0">
                <a:latin typeface="Cambria" panose="02040503050406030204" pitchFamily="18" charset="0"/>
                <a:ea typeface="Cambria" panose="02040503050406030204" pitchFamily="18" charset="0"/>
              </a:rPr>
              <a:t> </a:t>
            </a:r>
            <a:r>
              <a:rPr lang="en-US" dirty="0">
                <a:latin typeface="Cambria" panose="02040503050406030204" pitchFamily="18" charset="0"/>
                <a:ea typeface="Cambria" panose="02040503050406030204" pitchFamily="18" charset="0"/>
              </a:rPr>
              <a:t>deep learning algorithm takes a long time to train. This is because there are so many parameters in a deep learning algorithm that training them takes longer than usual. </a:t>
            </a:r>
            <a:endParaRPr lang="en-US" dirty="0" smtClean="0">
              <a:latin typeface="Cambria" panose="02040503050406030204" pitchFamily="18" charset="0"/>
              <a:ea typeface="Cambria" panose="02040503050406030204" pitchFamily="18" charset="0"/>
            </a:endParaRPr>
          </a:p>
          <a:p>
            <a:pPr algn="just"/>
            <a:r>
              <a:rPr lang="en-US" dirty="0">
                <a:latin typeface="Cambria" panose="02040503050406030204" pitchFamily="18" charset="0"/>
                <a:ea typeface="Cambria" panose="02040503050406030204" pitchFamily="18" charset="0"/>
              </a:rPr>
              <a:t>State of the art deep learning algorithm ResNet takes about two weeks to train completely from </a:t>
            </a:r>
            <a:r>
              <a:rPr lang="en-US" dirty="0" smtClean="0">
                <a:latin typeface="Cambria" panose="02040503050406030204" pitchFamily="18" charset="0"/>
                <a:ea typeface="Cambria" panose="02040503050406030204" pitchFamily="18" charset="0"/>
              </a:rPr>
              <a:t>scratch.</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172234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576" y="201353"/>
            <a:ext cx="10515600" cy="440092"/>
          </a:xfrm>
        </p:spPr>
        <p:txBody>
          <a:bodyPr>
            <a:normAutofit fontScale="90000"/>
          </a:bodyPr>
          <a:lstStyle/>
          <a:p>
            <a:pPr algn="r"/>
            <a:r>
              <a:rPr lang="en-US" sz="3600" dirty="0" smtClean="0">
                <a:latin typeface="Cambria" panose="02040503050406030204" pitchFamily="18" charset="0"/>
                <a:ea typeface="Cambria" panose="02040503050406030204" pitchFamily="18" charset="0"/>
              </a:rPr>
              <a:t>Continue…</a:t>
            </a:r>
            <a:endParaRPr lang="en-US" sz="3600" dirty="0">
              <a:latin typeface="Cambria" panose="02040503050406030204" pitchFamily="18" charset="0"/>
              <a:ea typeface="Cambria" panose="02040503050406030204" pitchFamily="18" charset="0"/>
            </a:endParaRPr>
          </a:p>
        </p:txBody>
      </p:sp>
      <p:sp>
        <p:nvSpPr>
          <p:cNvPr id="6" name="TextBox 5"/>
          <p:cNvSpPr txBox="1"/>
          <p:nvPr/>
        </p:nvSpPr>
        <p:spPr>
          <a:xfrm>
            <a:off x="838200" y="864203"/>
            <a:ext cx="10515600" cy="584775"/>
          </a:xfrm>
          <a:prstGeom prst="rect">
            <a:avLst/>
          </a:prstGeom>
          <a:solidFill>
            <a:schemeClr val="accent1"/>
          </a:solidFill>
        </p:spPr>
        <p:txBody>
          <a:bodyPr wrap="square" rtlCol="0">
            <a:spAutoFit/>
          </a:bodyPr>
          <a:lstStyle/>
          <a:p>
            <a:r>
              <a:rPr lang="en-US" sz="3200" b="1" dirty="0">
                <a:latin typeface="Cambria" panose="02040503050406030204" pitchFamily="18" charset="0"/>
                <a:ea typeface="Cambria" panose="02040503050406030204" pitchFamily="18" charset="0"/>
              </a:rPr>
              <a:t>Interpretability</a:t>
            </a:r>
          </a:p>
        </p:txBody>
      </p:sp>
      <p:sp>
        <p:nvSpPr>
          <p:cNvPr id="7" name="Content Placeholder 3"/>
          <p:cNvSpPr>
            <a:spLocks noGrp="1"/>
          </p:cNvSpPr>
          <p:nvPr>
            <p:ph sz="half" idx="1"/>
          </p:nvPr>
        </p:nvSpPr>
        <p:spPr>
          <a:xfrm>
            <a:off x="838200" y="1671735"/>
            <a:ext cx="5181600" cy="1794796"/>
          </a:xfrm>
          <a:ln>
            <a:solidFill>
              <a:schemeClr val="accent1"/>
            </a:solidFill>
          </a:ln>
        </p:spPr>
        <p:txBody>
          <a:bodyPr/>
          <a:lstStyle/>
          <a:p>
            <a:pPr marL="0" indent="0" algn="just">
              <a:buNone/>
            </a:pPr>
            <a:r>
              <a:rPr lang="en-US" b="1" u="sng" dirty="0" smtClean="0">
                <a:latin typeface="Cambria" panose="02040503050406030204" pitchFamily="18" charset="0"/>
                <a:ea typeface="Cambria" panose="02040503050406030204" pitchFamily="18" charset="0"/>
              </a:rPr>
              <a:t>ML</a:t>
            </a:r>
          </a:p>
          <a:p>
            <a:pPr algn="just"/>
            <a:r>
              <a:rPr lang="en-US" dirty="0">
                <a:latin typeface="Cambria" panose="02040503050406030204" pitchFamily="18" charset="0"/>
                <a:ea typeface="Cambria" panose="02040503050406030204" pitchFamily="18" charset="0"/>
              </a:rPr>
              <a:t>E</a:t>
            </a:r>
            <a:r>
              <a:rPr lang="en-US" dirty="0" smtClean="0">
                <a:latin typeface="Cambria" panose="02040503050406030204" pitchFamily="18" charset="0"/>
                <a:ea typeface="Cambria" panose="02040503050406030204" pitchFamily="18" charset="0"/>
              </a:rPr>
              <a:t>asy </a:t>
            </a:r>
            <a:r>
              <a:rPr lang="en-US" dirty="0">
                <a:latin typeface="Cambria" panose="02040503050406030204" pitchFamily="18" charset="0"/>
                <a:ea typeface="Cambria" panose="02040503050406030204" pitchFamily="18" charset="0"/>
              </a:rPr>
              <a:t>to interpret the reasoning behind it.</a:t>
            </a:r>
          </a:p>
        </p:txBody>
      </p:sp>
      <p:sp>
        <p:nvSpPr>
          <p:cNvPr id="8" name="Content Placeholder 4"/>
          <p:cNvSpPr txBox="1">
            <a:spLocks/>
          </p:cNvSpPr>
          <p:nvPr/>
        </p:nvSpPr>
        <p:spPr>
          <a:xfrm>
            <a:off x="6172200" y="1671736"/>
            <a:ext cx="5181600" cy="1794796"/>
          </a:xfrm>
          <a:prstGeom prst="rect">
            <a:avLst/>
          </a:prstGeom>
          <a:ln>
            <a:solidFill>
              <a:schemeClr val="accent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u="sng" dirty="0" smtClean="0">
                <a:latin typeface="Cambria" panose="02040503050406030204" pitchFamily="18" charset="0"/>
                <a:ea typeface="Cambria" panose="02040503050406030204" pitchFamily="18" charset="0"/>
              </a:rPr>
              <a:t>DL</a:t>
            </a:r>
          </a:p>
          <a:p>
            <a:pPr algn="just"/>
            <a:r>
              <a:rPr lang="en-US" dirty="0" smtClean="0">
                <a:latin typeface="Cambria" panose="02040503050406030204" pitchFamily="18" charset="0"/>
                <a:ea typeface="Cambria" panose="02040503050406030204" pitchFamily="18" charset="0"/>
              </a:rPr>
              <a:t>No one interprets what happens in a node of DL model.</a:t>
            </a:r>
            <a:endParaRPr lang="en-US" dirty="0">
              <a:latin typeface="Cambria" panose="02040503050406030204" pitchFamily="18" charset="0"/>
              <a:ea typeface="Cambria" panose="02040503050406030204" pitchFamily="18" charset="0"/>
            </a:endParaRPr>
          </a:p>
        </p:txBody>
      </p:sp>
      <p:sp>
        <p:nvSpPr>
          <p:cNvPr id="3" name="TextBox 2"/>
          <p:cNvSpPr txBox="1"/>
          <p:nvPr/>
        </p:nvSpPr>
        <p:spPr>
          <a:xfrm>
            <a:off x="323850" y="3689288"/>
            <a:ext cx="11480326" cy="31700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just"/>
            <a:r>
              <a:rPr lang="en-US" sz="2000" b="1" dirty="0">
                <a:latin typeface="Cambria" panose="02040503050406030204" pitchFamily="18" charset="0"/>
                <a:ea typeface="Cambria" panose="02040503050406030204" pitchFamily="18" charset="0"/>
              </a:rPr>
              <a:t>Let’s take an example. </a:t>
            </a:r>
            <a:r>
              <a:rPr lang="en-US" sz="2000" dirty="0">
                <a:latin typeface="Cambria" panose="02040503050406030204" pitchFamily="18" charset="0"/>
                <a:ea typeface="Cambria" panose="02040503050406030204" pitchFamily="18" charset="0"/>
              </a:rPr>
              <a:t>Suppose we use deep learning to give automated scoring to essays. The performance it gives in scoring is quite excellent and is near human performance. But there’s is an issue. It does not reveal why it has given that score. Indeed mathematically you can find out which nodes of a deep neural network were activated, but we don’t know what </a:t>
            </a:r>
            <a:r>
              <a:rPr lang="en-US" sz="2000" dirty="0" smtClean="0">
                <a:latin typeface="Cambria" panose="02040503050406030204" pitchFamily="18" charset="0"/>
                <a:ea typeface="Cambria" panose="02040503050406030204" pitchFamily="18" charset="0"/>
              </a:rPr>
              <a:t>these </a:t>
            </a:r>
            <a:r>
              <a:rPr lang="en-US" sz="2000" dirty="0">
                <a:latin typeface="Cambria" panose="02040503050406030204" pitchFamily="18" charset="0"/>
                <a:ea typeface="Cambria" panose="02040503050406030204" pitchFamily="18" charset="0"/>
              </a:rPr>
              <a:t>neurons were supposed to model and what these layers of neurons were doing collectively. So we fail to interpret the results</a:t>
            </a:r>
            <a:r>
              <a:rPr lang="en-US" sz="2000" dirty="0" smtClean="0">
                <a:latin typeface="Cambria" panose="02040503050406030204" pitchFamily="18" charset="0"/>
                <a:ea typeface="Cambria" panose="02040503050406030204" pitchFamily="18" charset="0"/>
              </a:rPr>
              <a:t>.</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On the other hand, machine learning algorithms like decision trees give us crisp rules as to why it chose what it chose, so it is particularly easy to interpret the reasoning behind it. Therefore, algorithms like decision trees and linear/logistic regression are primarily used in industry for interpretability.</a:t>
            </a:r>
          </a:p>
          <a:p>
            <a:pPr algn="just"/>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2584713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mbria" panose="02040503050406030204" pitchFamily="18" charset="0"/>
              </a:rPr>
              <a:t>Where is Machine Learning and Deep Learning being applied right now?</a:t>
            </a:r>
          </a:p>
        </p:txBody>
      </p:sp>
      <p:sp>
        <p:nvSpPr>
          <p:cNvPr id="3" name="Content Placeholder 2"/>
          <p:cNvSpPr>
            <a:spLocks noGrp="1"/>
          </p:cNvSpPr>
          <p:nvPr>
            <p:ph idx="1"/>
          </p:nvPr>
        </p:nvSpPr>
        <p:spPr>
          <a:xfrm>
            <a:off x="838200" y="1825625"/>
            <a:ext cx="10515600" cy="4922016"/>
          </a:xfrm>
        </p:spPr>
        <p:txBody>
          <a:bodyPr>
            <a:normAutofit/>
          </a:bodyPr>
          <a:lstStyle/>
          <a:p>
            <a:pPr lvl="0" algn="just">
              <a:lnSpc>
                <a:spcPct val="100000"/>
              </a:lnSpc>
            </a:pPr>
            <a:r>
              <a:rPr lang="en-US" sz="2400" b="1" dirty="0">
                <a:latin typeface="Cambria" panose="02040503050406030204" pitchFamily="18" charset="0"/>
              </a:rPr>
              <a:t>Computer Vision</a:t>
            </a:r>
            <a:r>
              <a:rPr lang="en-US" sz="2400" dirty="0">
                <a:latin typeface="Cambria" panose="02040503050406030204" pitchFamily="18" charset="0"/>
              </a:rPr>
              <a:t>: for applications like vehicle number plate identification and facial recognition.</a:t>
            </a:r>
          </a:p>
          <a:p>
            <a:pPr lvl="0" algn="just">
              <a:lnSpc>
                <a:spcPct val="100000"/>
              </a:lnSpc>
            </a:pPr>
            <a:r>
              <a:rPr lang="en-US" sz="2400" b="1" dirty="0">
                <a:latin typeface="Cambria" panose="02040503050406030204" pitchFamily="18" charset="0"/>
              </a:rPr>
              <a:t>Information Retrieval</a:t>
            </a:r>
            <a:r>
              <a:rPr lang="en-US" sz="2400" dirty="0">
                <a:latin typeface="Cambria" panose="02040503050406030204" pitchFamily="18" charset="0"/>
              </a:rPr>
              <a:t>: for applications like search engines, both text search, and image search.</a:t>
            </a:r>
          </a:p>
          <a:p>
            <a:pPr lvl="0" algn="just">
              <a:lnSpc>
                <a:spcPct val="100000"/>
              </a:lnSpc>
            </a:pPr>
            <a:r>
              <a:rPr lang="en-US" sz="2400" b="1" dirty="0">
                <a:latin typeface="Cambria" panose="02040503050406030204" pitchFamily="18" charset="0"/>
              </a:rPr>
              <a:t>Marketing</a:t>
            </a:r>
            <a:r>
              <a:rPr lang="en-US" sz="2400" dirty="0">
                <a:latin typeface="Cambria" panose="02040503050406030204" pitchFamily="18" charset="0"/>
              </a:rPr>
              <a:t>: for applications like automated email marketing, target identification</a:t>
            </a:r>
          </a:p>
          <a:p>
            <a:pPr lvl="0" algn="just">
              <a:lnSpc>
                <a:spcPct val="100000"/>
              </a:lnSpc>
            </a:pPr>
            <a:r>
              <a:rPr lang="en-US" sz="2400" b="1" dirty="0">
                <a:latin typeface="Cambria" panose="02040503050406030204" pitchFamily="18" charset="0"/>
              </a:rPr>
              <a:t>Medical Diagnosis</a:t>
            </a:r>
            <a:r>
              <a:rPr lang="en-US" sz="2400" dirty="0">
                <a:latin typeface="Cambria" panose="02040503050406030204" pitchFamily="18" charset="0"/>
              </a:rPr>
              <a:t>: for applications like cancer identification, anomaly detection</a:t>
            </a:r>
          </a:p>
          <a:p>
            <a:pPr lvl="0" algn="just">
              <a:lnSpc>
                <a:spcPct val="100000"/>
              </a:lnSpc>
            </a:pPr>
            <a:r>
              <a:rPr lang="en-US" sz="2400" b="1" dirty="0">
                <a:latin typeface="Cambria" panose="02040503050406030204" pitchFamily="18" charset="0"/>
              </a:rPr>
              <a:t>Natural Language Processing</a:t>
            </a:r>
            <a:r>
              <a:rPr lang="en-US" sz="2400" dirty="0">
                <a:latin typeface="Cambria" panose="02040503050406030204" pitchFamily="18" charset="0"/>
              </a:rPr>
              <a:t>: for applications like sentiment analysis, photo tagging</a:t>
            </a:r>
          </a:p>
          <a:p>
            <a:pPr lvl="0" algn="just">
              <a:lnSpc>
                <a:spcPct val="100000"/>
              </a:lnSpc>
            </a:pPr>
            <a:r>
              <a:rPr lang="en-US" sz="2400" b="1" dirty="0">
                <a:latin typeface="Cambria" panose="02040503050406030204" pitchFamily="18" charset="0"/>
              </a:rPr>
              <a:t>Online Advertising</a:t>
            </a:r>
            <a:endParaRPr lang="en-US" sz="2400" dirty="0">
              <a:latin typeface="Cambria" panose="02040503050406030204" pitchFamily="18" charset="0"/>
            </a:endParaRPr>
          </a:p>
          <a:p>
            <a:pPr algn="just"/>
            <a:endParaRPr lang="en-US" dirty="0"/>
          </a:p>
        </p:txBody>
      </p:sp>
    </p:spTree>
    <p:extLst>
      <p:ext uri="{BB962C8B-B14F-4D97-AF65-F5344CB8AC3E}">
        <p14:creationId xmlns:p14="http://schemas.microsoft.com/office/powerpoint/2010/main" val="26139951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408"/>
            <a:ext cx="10515600" cy="1325563"/>
          </a:xfrm>
        </p:spPr>
        <p:txBody>
          <a:bodyPr/>
          <a:lstStyle/>
          <a:p>
            <a:r>
              <a:rPr lang="en-US" dirty="0" smtClean="0">
                <a:latin typeface="Cambria" panose="02040503050406030204" pitchFamily="18" charset="0"/>
              </a:rPr>
              <a:t>Why Deep Learning taking off?</a:t>
            </a:r>
            <a:endParaRPr lang="en-US" dirty="0">
              <a:latin typeface="Cambria" panose="02040503050406030204" pitchFamily="18" charset="0"/>
            </a:endParaRPr>
          </a:p>
        </p:txBody>
      </p:sp>
      <p:sp>
        <p:nvSpPr>
          <p:cNvPr id="5" name="TextBox 4"/>
          <p:cNvSpPr txBox="1"/>
          <p:nvPr/>
        </p:nvSpPr>
        <p:spPr>
          <a:xfrm>
            <a:off x="264994" y="1825625"/>
            <a:ext cx="4702791" cy="3293209"/>
          </a:xfrm>
          <a:prstGeom prst="rect">
            <a:avLst/>
          </a:prstGeom>
          <a:noFill/>
        </p:spPr>
        <p:txBody>
          <a:bodyPr wrap="square" rtlCol="0">
            <a:spAutoFit/>
          </a:bodyPr>
          <a:lstStyle/>
          <a:p>
            <a:pPr marL="342900" indent="-342900">
              <a:lnSpc>
                <a:spcPct val="200000"/>
              </a:lnSpc>
              <a:buAutoNum type="arabicPeriod"/>
            </a:pPr>
            <a:r>
              <a:rPr lang="en-US" sz="2800" dirty="0" smtClean="0">
                <a:latin typeface="Cambria" panose="02040503050406030204" pitchFamily="18" charset="0"/>
              </a:rPr>
              <a:t>Lots of Data – </a:t>
            </a:r>
            <a:r>
              <a:rPr lang="en-US" sz="2000" dirty="0" smtClean="0">
                <a:latin typeface="Cambria" panose="02040503050406030204" pitchFamily="18" charset="0"/>
              </a:rPr>
              <a:t>Structured and Unstructured</a:t>
            </a:r>
            <a:endParaRPr lang="en-US" sz="2800" dirty="0" smtClean="0">
              <a:latin typeface="Cambria" panose="02040503050406030204" pitchFamily="18" charset="0"/>
            </a:endParaRPr>
          </a:p>
          <a:p>
            <a:pPr marL="342900" indent="-342900">
              <a:lnSpc>
                <a:spcPct val="200000"/>
              </a:lnSpc>
              <a:buAutoNum type="arabicPeriod"/>
            </a:pPr>
            <a:r>
              <a:rPr lang="en-US" sz="2800" dirty="0" smtClean="0">
                <a:latin typeface="Cambria" panose="02040503050406030204" pitchFamily="18" charset="0"/>
              </a:rPr>
              <a:t>Computation Power – </a:t>
            </a:r>
            <a:r>
              <a:rPr lang="en-US" sz="2000" dirty="0" smtClean="0">
                <a:latin typeface="Cambria" panose="02040503050406030204" pitchFamily="18" charset="0"/>
              </a:rPr>
              <a:t>GPU</a:t>
            </a:r>
            <a:endParaRPr lang="en-US" sz="2800" dirty="0" smtClean="0">
              <a:latin typeface="Cambria" panose="02040503050406030204" pitchFamily="18" charset="0"/>
            </a:endParaRPr>
          </a:p>
          <a:p>
            <a:pPr marL="342900" indent="-342900">
              <a:lnSpc>
                <a:spcPct val="200000"/>
              </a:lnSpc>
              <a:buAutoNum type="arabicPeriod"/>
            </a:pPr>
            <a:r>
              <a:rPr lang="en-US" sz="2800" dirty="0" smtClean="0">
                <a:latin typeface="Cambria" panose="02040503050406030204" pitchFamily="18" charset="0"/>
              </a:rPr>
              <a:t>Efficient Algorithms</a:t>
            </a:r>
            <a:endParaRPr lang="en-US" sz="2800" dirty="0">
              <a:latin typeface="Cambria" panose="02040503050406030204" pitchFamily="18" charset="0"/>
            </a:endParaRPr>
          </a:p>
        </p:txBody>
      </p:sp>
      <p:pic>
        <p:nvPicPr>
          <p:cNvPr id="7" name="Picture 6"/>
          <p:cNvPicPr>
            <a:picLocks noChangeAspect="1"/>
          </p:cNvPicPr>
          <p:nvPr/>
        </p:nvPicPr>
        <p:blipFill>
          <a:blip r:embed="rId2"/>
          <a:stretch>
            <a:fillRect/>
          </a:stretch>
        </p:blipFill>
        <p:spPr>
          <a:xfrm>
            <a:off x="5139697" y="1787856"/>
            <a:ext cx="6214103" cy="4377578"/>
          </a:xfrm>
          <a:prstGeom prst="rect">
            <a:avLst/>
          </a:prstGeom>
        </p:spPr>
      </p:pic>
    </p:spTree>
    <p:extLst>
      <p:ext uri="{BB962C8B-B14F-4D97-AF65-F5344CB8AC3E}">
        <p14:creationId xmlns:p14="http://schemas.microsoft.com/office/powerpoint/2010/main" val="1968612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3438" y="7459"/>
            <a:ext cx="10515600" cy="1325563"/>
          </a:xfrm>
        </p:spPr>
        <p:txBody>
          <a:bodyPr/>
          <a:lstStyle/>
          <a:p>
            <a:pPr eaLnBrk="1" hangingPunct="1"/>
            <a:r>
              <a:rPr lang="en-GB" altLang="ar-JO" dirty="0" smtClean="0">
                <a:latin typeface="Cambria" panose="02040503050406030204" pitchFamily="18" charset="0"/>
              </a:rPr>
              <a:t>What is Artificial Intelligence ?</a:t>
            </a:r>
          </a:p>
        </p:txBody>
      </p:sp>
      <p:grpSp>
        <p:nvGrpSpPr>
          <p:cNvPr id="2" name="Group 3"/>
          <p:cNvGrpSpPr>
            <a:grpSpLocks/>
          </p:cNvGrpSpPr>
          <p:nvPr/>
        </p:nvGrpSpPr>
        <p:grpSpPr bwMode="auto">
          <a:xfrm>
            <a:off x="4016504" y="1525589"/>
            <a:ext cx="5511779" cy="3773487"/>
            <a:chOff x="1885" y="881"/>
            <a:chExt cx="4153" cy="2642"/>
          </a:xfrm>
        </p:grpSpPr>
        <p:sp>
          <p:nvSpPr>
            <p:cNvPr id="28680" name="Line 4"/>
            <p:cNvSpPr>
              <a:spLocks noChangeShapeType="1"/>
            </p:cNvSpPr>
            <p:nvPr/>
          </p:nvSpPr>
          <p:spPr bwMode="auto">
            <a:xfrm>
              <a:off x="1885" y="2214"/>
              <a:ext cx="410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mbria" panose="02040503050406030204" pitchFamily="18" charset="0"/>
              </a:endParaRPr>
            </a:p>
          </p:txBody>
        </p:sp>
        <p:sp>
          <p:nvSpPr>
            <p:cNvPr id="28681" name="Line 5"/>
            <p:cNvSpPr>
              <a:spLocks noChangeShapeType="1"/>
            </p:cNvSpPr>
            <p:nvPr/>
          </p:nvSpPr>
          <p:spPr bwMode="auto">
            <a:xfrm>
              <a:off x="3942" y="889"/>
              <a:ext cx="0" cy="263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Cambria" panose="02040503050406030204" pitchFamily="18" charset="0"/>
              </a:endParaRPr>
            </a:p>
          </p:txBody>
        </p:sp>
        <p:grpSp>
          <p:nvGrpSpPr>
            <p:cNvPr id="28682" name="Group 6"/>
            <p:cNvGrpSpPr>
              <a:grpSpLocks/>
            </p:cNvGrpSpPr>
            <p:nvPr/>
          </p:nvGrpSpPr>
          <p:grpSpPr bwMode="auto">
            <a:xfrm>
              <a:off x="1893" y="881"/>
              <a:ext cx="4145" cy="2641"/>
              <a:chOff x="1823" y="998"/>
              <a:chExt cx="4145" cy="2641"/>
            </a:xfrm>
          </p:grpSpPr>
          <p:sp>
            <p:nvSpPr>
              <p:cNvPr id="28683" name="Rectangle 7"/>
              <p:cNvSpPr>
                <a:spLocks noChangeArrowheads="1"/>
              </p:cNvSpPr>
              <p:nvPr/>
            </p:nvSpPr>
            <p:spPr bwMode="auto">
              <a:xfrm>
                <a:off x="1823" y="998"/>
                <a:ext cx="4107" cy="2641"/>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ar-JO" altLang="ar-JO">
                  <a:latin typeface="Cambria" panose="02040503050406030204" pitchFamily="18" charset="0"/>
                </a:endParaRPr>
              </a:p>
            </p:txBody>
          </p:sp>
          <p:sp>
            <p:nvSpPr>
              <p:cNvPr id="28684" name="Text Box 8"/>
              <p:cNvSpPr txBox="1">
                <a:spLocks noChangeArrowheads="1"/>
              </p:cNvSpPr>
              <p:nvPr/>
            </p:nvSpPr>
            <p:spPr bwMode="auto">
              <a:xfrm>
                <a:off x="3988" y="2664"/>
                <a:ext cx="184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GB" altLang="ar-JO" sz="2400" b="1">
                    <a:latin typeface="Cambria" panose="02040503050406030204" pitchFamily="18" charset="0"/>
                  </a:rPr>
                  <a:t>Systems that act</a:t>
                </a:r>
                <a:br>
                  <a:rPr lang="en-GB" altLang="ar-JO" sz="2400" b="1">
                    <a:latin typeface="Cambria" panose="02040503050406030204" pitchFamily="18" charset="0"/>
                  </a:rPr>
                </a:br>
                <a:r>
                  <a:rPr lang="en-GB" altLang="ar-JO" sz="2400" b="1">
                    <a:latin typeface="Cambria" panose="02040503050406030204" pitchFamily="18" charset="0"/>
                  </a:rPr>
                  <a:t> rationally</a:t>
                </a:r>
              </a:p>
            </p:txBody>
          </p:sp>
          <p:sp>
            <p:nvSpPr>
              <p:cNvPr id="28685" name="Text Box 9"/>
              <p:cNvSpPr txBox="1">
                <a:spLocks noChangeArrowheads="1"/>
              </p:cNvSpPr>
              <p:nvPr/>
            </p:nvSpPr>
            <p:spPr bwMode="auto">
              <a:xfrm>
                <a:off x="1823" y="1357"/>
                <a:ext cx="210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GB" altLang="ar-JO" sz="2400" b="1" dirty="0">
                    <a:latin typeface="Cambria" panose="02040503050406030204" pitchFamily="18" charset="0"/>
                  </a:rPr>
                  <a:t>Systems that think</a:t>
                </a:r>
                <a:br>
                  <a:rPr lang="en-GB" altLang="ar-JO" sz="2400" b="1" dirty="0">
                    <a:latin typeface="Cambria" panose="02040503050406030204" pitchFamily="18" charset="0"/>
                  </a:rPr>
                </a:br>
                <a:r>
                  <a:rPr lang="en-GB" altLang="ar-JO" sz="2400" b="1" dirty="0">
                    <a:latin typeface="Cambria" panose="02040503050406030204" pitchFamily="18" charset="0"/>
                  </a:rPr>
                  <a:t> like humans</a:t>
                </a:r>
              </a:p>
            </p:txBody>
          </p:sp>
          <p:sp>
            <p:nvSpPr>
              <p:cNvPr id="28686" name="Text Box 10"/>
              <p:cNvSpPr txBox="1">
                <a:spLocks noChangeArrowheads="1"/>
              </p:cNvSpPr>
              <p:nvPr/>
            </p:nvSpPr>
            <p:spPr bwMode="auto">
              <a:xfrm>
                <a:off x="3863" y="1357"/>
                <a:ext cx="2105"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GB" altLang="ar-JO" sz="2400" b="1">
                    <a:latin typeface="Cambria" panose="02040503050406030204" pitchFamily="18" charset="0"/>
                  </a:rPr>
                  <a:t>Systems that think</a:t>
                </a:r>
                <a:br>
                  <a:rPr lang="en-GB" altLang="ar-JO" sz="2400" b="1">
                    <a:latin typeface="Cambria" panose="02040503050406030204" pitchFamily="18" charset="0"/>
                  </a:rPr>
                </a:br>
                <a:r>
                  <a:rPr lang="en-GB" altLang="ar-JO" sz="2400" b="1">
                    <a:latin typeface="Cambria" panose="02040503050406030204" pitchFamily="18" charset="0"/>
                  </a:rPr>
                  <a:t> rationally</a:t>
                </a:r>
              </a:p>
            </p:txBody>
          </p:sp>
          <p:sp>
            <p:nvSpPr>
              <p:cNvPr id="28687" name="Text Box 11"/>
              <p:cNvSpPr txBox="1">
                <a:spLocks noChangeArrowheads="1"/>
              </p:cNvSpPr>
              <p:nvPr/>
            </p:nvSpPr>
            <p:spPr bwMode="auto">
              <a:xfrm>
                <a:off x="1908" y="2664"/>
                <a:ext cx="1849"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GB" altLang="ar-JO" sz="2400" b="1" dirty="0">
                    <a:latin typeface="Cambria" panose="02040503050406030204" pitchFamily="18" charset="0"/>
                  </a:rPr>
                  <a:t>Systems that act</a:t>
                </a:r>
                <a:br>
                  <a:rPr lang="en-GB" altLang="ar-JO" sz="2400" b="1" dirty="0">
                    <a:latin typeface="Cambria" panose="02040503050406030204" pitchFamily="18" charset="0"/>
                  </a:rPr>
                </a:br>
                <a:r>
                  <a:rPr lang="en-GB" altLang="ar-JO" sz="2400" b="1" dirty="0">
                    <a:latin typeface="Cambria" panose="02040503050406030204" pitchFamily="18" charset="0"/>
                  </a:rPr>
                  <a:t> like humans</a:t>
                </a:r>
              </a:p>
            </p:txBody>
          </p:sp>
        </p:grpSp>
      </p:grpSp>
      <p:sp>
        <p:nvSpPr>
          <p:cNvPr id="21516" name="Text Box 12"/>
          <p:cNvSpPr txBox="1">
            <a:spLocks noChangeArrowheads="1"/>
          </p:cNvSpPr>
          <p:nvPr/>
        </p:nvSpPr>
        <p:spPr bwMode="auto">
          <a:xfrm>
            <a:off x="2128839" y="2025650"/>
            <a:ext cx="1690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GB" altLang="ar-JO" sz="2400" b="1">
                <a:latin typeface="Cambria" panose="02040503050406030204" pitchFamily="18" charset="0"/>
              </a:rPr>
              <a:t>THOUGHT</a:t>
            </a:r>
            <a:endParaRPr lang="en-GB" altLang="ar-JO" sz="2400">
              <a:latin typeface="Cambria" panose="02040503050406030204" pitchFamily="18" charset="0"/>
            </a:endParaRPr>
          </a:p>
        </p:txBody>
      </p:sp>
      <p:sp>
        <p:nvSpPr>
          <p:cNvPr id="21517" name="Text Box 13"/>
          <p:cNvSpPr txBox="1">
            <a:spLocks noChangeArrowheads="1"/>
          </p:cNvSpPr>
          <p:nvPr/>
        </p:nvSpPr>
        <p:spPr bwMode="auto">
          <a:xfrm>
            <a:off x="2060575" y="4216400"/>
            <a:ext cx="18947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GB" altLang="ar-JO" sz="2400" b="1">
                <a:latin typeface="Cambria" panose="02040503050406030204" pitchFamily="18" charset="0"/>
              </a:rPr>
              <a:t>BEHAVIOUR</a:t>
            </a:r>
            <a:endParaRPr lang="en-GB" altLang="ar-JO" sz="1800">
              <a:latin typeface="Cambria" panose="02040503050406030204" pitchFamily="18" charset="0"/>
            </a:endParaRPr>
          </a:p>
        </p:txBody>
      </p:sp>
      <p:sp>
        <p:nvSpPr>
          <p:cNvPr id="21518" name="Text Box 14"/>
          <p:cNvSpPr txBox="1">
            <a:spLocks noChangeArrowheads="1"/>
          </p:cNvSpPr>
          <p:nvPr/>
        </p:nvSpPr>
        <p:spPr bwMode="auto">
          <a:xfrm>
            <a:off x="4770438" y="5551488"/>
            <a:ext cx="132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GB" altLang="ar-JO" sz="2400" b="1">
                <a:latin typeface="Cambria" panose="02040503050406030204" pitchFamily="18" charset="0"/>
              </a:rPr>
              <a:t>HUMAN</a:t>
            </a:r>
          </a:p>
        </p:txBody>
      </p:sp>
      <p:sp>
        <p:nvSpPr>
          <p:cNvPr id="21519" name="Text Box 15"/>
          <p:cNvSpPr txBox="1">
            <a:spLocks noChangeArrowheads="1"/>
          </p:cNvSpPr>
          <p:nvPr/>
        </p:nvSpPr>
        <p:spPr bwMode="auto">
          <a:xfrm>
            <a:off x="7343775" y="5538788"/>
            <a:ext cx="16560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GB" altLang="ar-JO" sz="2400" b="1" dirty="0">
                <a:latin typeface="Cambria" panose="02040503050406030204" pitchFamily="18" charset="0"/>
              </a:rPr>
              <a:t>RATIONAL</a:t>
            </a:r>
          </a:p>
        </p:txBody>
      </p:sp>
    </p:spTree>
    <p:extLst>
      <p:ext uri="{BB962C8B-B14F-4D97-AF65-F5344CB8AC3E}">
        <p14:creationId xmlns:p14="http://schemas.microsoft.com/office/powerpoint/2010/main" val="3458275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19">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16">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build="p" autoUpdateAnimBg="0"/>
      <p:bldP spid="21517" grpId="0" build="p" autoUpdateAnimBg="0"/>
      <p:bldP spid="21518" grpId="0" build="p" autoUpdateAnimBg="0"/>
      <p:bldP spid="21519"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mbria" panose="02040503050406030204" pitchFamily="18" charset="0"/>
              </a:rPr>
              <a:t>Types of Deep Networks</a:t>
            </a: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There are different deep networks like </a:t>
            </a:r>
            <a:endParaRPr lang="en-IN" dirty="0" smtClean="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C</a:t>
            </a:r>
            <a:r>
              <a:rPr lang="en-IN" dirty="0" smtClean="0">
                <a:latin typeface="Times New Roman" panose="02020603050405020304" pitchFamily="18" charset="0"/>
                <a:cs typeface="Times New Roman" panose="02020603050405020304" pitchFamily="18" charset="0"/>
              </a:rPr>
              <a:t>onvolutional Neural Network </a:t>
            </a:r>
            <a:r>
              <a:rPr lang="en-IN" dirty="0">
                <a:latin typeface="Times New Roman" panose="02020603050405020304" pitchFamily="18" charset="0"/>
                <a:cs typeface="Times New Roman" panose="02020603050405020304" pitchFamily="18" charset="0"/>
              </a:rPr>
              <a:t>(CNN),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Recurrent </a:t>
            </a:r>
            <a:r>
              <a:rPr lang="en-IN" dirty="0">
                <a:latin typeface="Times New Roman" panose="02020603050405020304" pitchFamily="18" charset="0"/>
                <a:cs typeface="Times New Roman" panose="02020603050405020304" pitchFamily="18" charset="0"/>
              </a:rPr>
              <a:t>Neural Network (RNN),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Deep </a:t>
            </a:r>
            <a:r>
              <a:rPr lang="en-IN" dirty="0">
                <a:latin typeface="Times New Roman" panose="02020603050405020304" pitchFamily="18" charset="0"/>
                <a:cs typeface="Times New Roman" panose="02020603050405020304" pitchFamily="18" charset="0"/>
              </a:rPr>
              <a:t>Belief Network (DBN),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Recursive </a:t>
            </a:r>
            <a:r>
              <a:rPr lang="en-IN" dirty="0">
                <a:latin typeface="Times New Roman" panose="02020603050405020304" pitchFamily="18" charset="0"/>
                <a:cs typeface="Times New Roman" panose="02020603050405020304" pitchFamily="18" charset="0"/>
              </a:rPr>
              <a:t>Neural Tensor </a:t>
            </a:r>
            <a:r>
              <a:rPr lang="en-IN" dirty="0" smtClean="0">
                <a:latin typeface="Times New Roman" panose="02020603050405020304" pitchFamily="18" charset="0"/>
                <a:cs typeface="Times New Roman" panose="02020603050405020304" pitchFamily="18" charset="0"/>
              </a:rPr>
              <a:t>Network </a:t>
            </a:r>
            <a:r>
              <a:rPr lang="en-IN" dirty="0">
                <a:latin typeface="Times New Roman" panose="02020603050405020304" pitchFamily="18" charset="0"/>
                <a:cs typeface="Times New Roman" panose="02020603050405020304" pitchFamily="18" charset="0"/>
              </a:rPr>
              <a:t>(RNTN</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Long and Short Term Memory (LSTM)</a:t>
            </a:r>
            <a:r>
              <a:rPr lang="en-IN" dirty="0" smtClean="0">
                <a:latin typeface="Times New Roman" panose="02020603050405020304" pitchFamily="18" charset="0"/>
                <a:cs typeface="Times New Roman" panose="02020603050405020304" pitchFamily="18" charset="0"/>
              </a:rPr>
              <a:t> </a:t>
            </a:r>
            <a:endParaRPr lang="en-IN" dirty="0" smtClean="0">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Restricted </a:t>
            </a:r>
            <a:r>
              <a:rPr lang="en-IN" dirty="0">
                <a:latin typeface="Times New Roman" panose="02020603050405020304" pitchFamily="18" charset="0"/>
                <a:cs typeface="Times New Roman" panose="02020603050405020304" pitchFamily="18" charset="0"/>
              </a:rPr>
              <a:t>Boltzman Machine (RBM</a:t>
            </a:r>
            <a:r>
              <a:rPr lang="en-IN" dirty="0" smtClean="0">
                <a:latin typeface="Times New Roman" panose="02020603050405020304" pitchFamily="18" charset="0"/>
                <a:cs typeface="Times New Roman" panose="02020603050405020304" pitchFamily="18" charset="0"/>
              </a:rPr>
              <a:t>).</a:t>
            </a:r>
          </a:p>
          <a:p>
            <a:r>
              <a:rPr lang="en-IN" dirty="0" smtClean="0">
                <a:latin typeface="Times New Roman" panose="02020603050405020304" pitchFamily="18" charset="0"/>
                <a:cs typeface="Times New Roman" panose="02020603050405020304" pitchFamily="18" charset="0"/>
              </a:rPr>
              <a:t>Auto Encoder</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700483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latin typeface="Cambria" panose="02040503050406030204" pitchFamily="18" charset="0"/>
              </a:rPr>
              <a:t>Types of Deep Network</a:t>
            </a:r>
            <a:endParaRPr lang="en-US" dirty="0">
              <a:latin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16193543"/>
              </p:ext>
            </p:extLst>
          </p:nvPr>
        </p:nvGraphicFramePr>
        <p:xfrm>
          <a:off x="838200" y="1809889"/>
          <a:ext cx="10515600" cy="4668181"/>
        </p:xfrm>
        <a:graphic>
          <a:graphicData uri="http://schemas.openxmlformats.org/drawingml/2006/table">
            <a:tbl>
              <a:tblPr firstRow="1" firstCol="1" bandRow="1">
                <a:tableStyleId>{5C22544A-7EE6-4342-B048-85BDC9FD1C3A}</a:tableStyleId>
              </a:tblPr>
              <a:tblGrid>
                <a:gridCol w="5257800">
                  <a:extLst>
                    <a:ext uri="{9D8B030D-6E8A-4147-A177-3AD203B41FA5}">
                      <a16:colId xmlns:a16="http://schemas.microsoft.com/office/drawing/2014/main" val="697701776"/>
                    </a:ext>
                  </a:extLst>
                </a:gridCol>
                <a:gridCol w="5257800">
                  <a:extLst>
                    <a:ext uri="{9D8B030D-6E8A-4147-A177-3AD203B41FA5}">
                      <a16:colId xmlns:a16="http://schemas.microsoft.com/office/drawing/2014/main" val="79646255"/>
                    </a:ext>
                  </a:extLst>
                </a:gridCol>
              </a:tblGrid>
              <a:tr h="666883">
                <a:tc>
                  <a:txBody>
                    <a:bodyPr/>
                    <a:lstStyle/>
                    <a:p>
                      <a:pPr marL="0" marR="0" algn="ctr">
                        <a:lnSpc>
                          <a:spcPct val="115000"/>
                        </a:lnSpc>
                        <a:spcBef>
                          <a:spcPts val="0"/>
                        </a:spcBef>
                        <a:spcAft>
                          <a:spcPts val="0"/>
                        </a:spcAft>
                      </a:pPr>
                      <a:r>
                        <a:rPr lang="en-IN" sz="2400" dirty="0">
                          <a:effectLst/>
                          <a:latin typeface="Cambria" panose="02040503050406030204" pitchFamily="18" charset="0"/>
                        </a:rPr>
                        <a:t>Applications</a:t>
                      </a:r>
                      <a:endParaRPr lang="en-US" sz="20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IN" sz="2400" dirty="0">
                          <a:effectLst/>
                          <a:latin typeface="Cambria" panose="02040503050406030204" pitchFamily="18" charset="0"/>
                        </a:rPr>
                        <a:t>Deep Network</a:t>
                      </a:r>
                      <a:endParaRPr lang="en-US" sz="20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18375514"/>
                  </a:ext>
                </a:extLst>
              </a:tr>
              <a:tr h="666883">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Text Processing</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RNN, RNTN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052486888"/>
                  </a:ext>
                </a:extLst>
              </a:tr>
              <a:tr h="666883">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Image Recognition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CNN, DBN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019049667"/>
                  </a:ext>
                </a:extLst>
              </a:tr>
              <a:tr h="666883">
                <a:tc>
                  <a:txBody>
                    <a:bodyPr/>
                    <a:lstStyle/>
                    <a:p>
                      <a:pPr marL="0" marR="0" algn="ctr">
                        <a:lnSpc>
                          <a:spcPct val="115000"/>
                        </a:lnSpc>
                        <a:spcBef>
                          <a:spcPts val="0"/>
                        </a:spcBef>
                        <a:spcAft>
                          <a:spcPts val="0"/>
                        </a:spcAft>
                      </a:pPr>
                      <a:r>
                        <a:rPr lang="en-IN" sz="2400" b="0">
                          <a:solidFill>
                            <a:sysClr val="windowText" lastClr="000000"/>
                          </a:solidFill>
                          <a:effectLst/>
                          <a:latin typeface="Cambria" panose="02040503050406030204" pitchFamily="18" charset="0"/>
                        </a:rPr>
                        <a:t>Object Recognition</a:t>
                      </a:r>
                      <a:endParaRPr lang="en-US" sz="2000" b="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CNN, RNTN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3315571297"/>
                  </a:ext>
                </a:extLst>
              </a:tr>
              <a:tr h="666883">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Speech Recognition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RNN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271348937"/>
                  </a:ext>
                </a:extLst>
              </a:tr>
              <a:tr h="666883">
                <a:tc>
                  <a:txBody>
                    <a:bodyPr/>
                    <a:lstStyle/>
                    <a:p>
                      <a:pPr marL="0" marR="0" algn="ctr">
                        <a:lnSpc>
                          <a:spcPct val="115000"/>
                        </a:lnSpc>
                        <a:spcBef>
                          <a:spcPts val="0"/>
                        </a:spcBef>
                        <a:spcAft>
                          <a:spcPts val="0"/>
                        </a:spcAft>
                      </a:pPr>
                      <a:r>
                        <a:rPr lang="en-IN" sz="2400" b="0">
                          <a:solidFill>
                            <a:sysClr val="windowText" lastClr="000000"/>
                          </a:solidFill>
                          <a:effectLst/>
                          <a:latin typeface="Cambria" panose="02040503050406030204" pitchFamily="18" charset="0"/>
                        </a:rPr>
                        <a:t>Time Series Analysis</a:t>
                      </a:r>
                      <a:endParaRPr lang="en-US" sz="2000" b="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RNN</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1688935060"/>
                  </a:ext>
                </a:extLst>
              </a:tr>
              <a:tr h="666883">
                <a:tc>
                  <a:txBody>
                    <a:bodyPr/>
                    <a:lstStyle/>
                    <a:p>
                      <a:pPr marL="0" marR="0" algn="ctr">
                        <a:lnSpc>
                          <a:spcPct val="115000"/>
                        </a:lnSpc>
                        <a:spcBef>
                          <a:spcPts val="0"/>
                        </a:spcBef>
                        <a:spcAft>
                          <a:spcPts val="0"/>
                        </a:spcAft>
                      </a:pPr>
                      <a:r>
                        <a:rPr lang="en-IN" sz="2400" b="0">
                          <a:solidFill>
                            <a:sysClr val="windowText" lastClr="000000"/>
                          </a:solidFill>
                          <a:effectLst/>
                          <a:latin typeface="Cambria" panose="02040503050406030204" pitchFamily="18" charset="0"/>
                        </a:rPr>
                        <a:t>Unlabeled data-pattern recognition</a:t>
                      </a:r>
                      <a:endParaRPr lang="en-US" sz="2000" b="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ctr">
                        <a:lnSpc>
                          <a:spcPct val="115000"/>
                        </a:lnSpc>
                        <a:spcBef>
                          <a:spcPts val="0"/>
                        </a:spcBef>
                        <a:spcAft>
                          <a:spcPts val="0"/>
                        </a:spcAft>
                      </a:pPr>
                      <a:r>
                        <a:rPr lang="en-IN" sz="2400" b="0" dirty="0">
                          <a:solidFill>
                            <a:sysClr val="windowText" lastClr="000000"/>
                          </a:solidFill>
                          <a:effectLst/>
                          <a:latin typeface="Cambria" panose="02040503050406030204" pitchFamily="18" charset="0"/>
                        </a:rPr>
                        <a:t>RBM</a:t>
                      </a:r>
                      <a:endParaRPr lang="en-US" sz="20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4062725668"/>
                  </a:ext>
                </a:extLst>
              </a:tr>
            </a:tbl>
          </a:graphicData>
        </a:graphic>
      </p:graphicFrame>
    </p:spTree>
    <p:extLst>
      <p:ext uri="{BB962C8B-B14F-4D97-AF65-F5344CB8AC3E}">
        <p14:creationId xmlns:p14="http://schemas.microsoft.com/office/powerpoint/2010/main" val="40596086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411" y="0"/>
            <a:ext cx="10515600" cy="1325563"/>
          </a:xfrm>
        </p:spPr>
        <p:txBody>
          <a:bodyPr/>
          <a:lstStyle/>
          <a:p>
            <a:r>
              <a:rPr lang="en-US" dirty="0">
                <a:latin typeface="Cambria" panose="02040503050406030204" pitchFamily="18" charset="0"/>
              </a:rPr>
              <a:t>Comparison of CNN and </a:t>
            </a:r>
            <a:r>
              <a:rPr lang="en-US" dirty="0" smtClean="0">
                <a:latin typeface="Cambria" panose="02040503050406030204" pitchFamily="18" charset="0"/>
              </a:rPr>
              <a:t>RNN</a:t>
            </a:r>
            <a:endParaRPr lang="en-US" dirty="0">
              <a:latin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10187565"/>
              </p:ext>
            </p:extLst>
          </p:nvPr>
        </p:nvGraphicFramePr>
        <p:xfrm>
          <a:off x="838200" y="1171978"/>
          <a:ext cx="10515600" cy="5358599"/>
        </p:xfrm>
        <a:graphic>
          <a:graphicData uri="http://schemas.openxmlformats.org/drawingml/2006/table">
            <a:tbl>
              <a:tblPr firstRow="1" firstCol="1" bandRow="1">
                <a:tableStyleId>{5C22544A-7EE6-4342-B048-85BDC9FD1C3A}</a:tableStyleId>
              </a:tblPr>
              <a:tblGrid>
                <a:gridCol w="5865844">
                  <a:extLst>
                    <a:ext uri="{9D8B030D-6E8A-4147-A177-3AD203B41FA5}">
                      <a16:colId xmlns:a16="http://schemas.microsoft.com/office/drawing/2014/main" val="1024332217"/>
                    </a:ext>
                  </a:extLst>
                </a:gridCol>
                <a:gridCol w="4649756">
                  <a:extLst>
                    <a:ext uri="{9D8B030D-6E8A-4147-A177-3AD203B41FA5}">
                      <a16:colId xmlns:a16="http://schemas.microsoft.com/office/drawing/2014/main" val="3610900780"/>
                    </a:ext>
                  </a:extLst>
                </a:gridCol>
              </a:tblGrid>
              <a:tr h="496990">
                <a:tc>
                  <a:txBody>
                    <a:bodyPr/>
                    <a:lstStyle/>
                    <a:p>
                      <a:pPr marL="0" marR="0" algn="ctr">
                        <a:lnSpc>
                          <a:spcPct val="115000"/>
                        </a:lnSpc>
                        <a:spcBef>
                          <a:spcPts val="0"/>
                        </a:spcBef>
                        <a:spcAft>
                          <a:spcPts val="0"/>
                        </a:spcAft>
                      </a:pPr>
                      <a:r>
                        <a:rPr lang="en-US" sz="2800">
                          <a:effectLst/>
                          <a:latin typeface="Cambria" panose="02040503050406030204" pitchFamily="18" charset="0"/>
                        </a:rPr>
                        <a:t>CNN</a:t>
                      </a:r>
                      <a:endParaRPr lang="en-US" sz="20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800" dirty="0">
                          <a:effectLst/>
                          <a:latin typeface="Cambria" panose="02040503050406030204" pitchFamily="18" charset="0"/>
                        </a:rPr>
                        <a:t>RNN</a:t>
                      </a:r>
                      <a:endParaRPr lang="en-US" sz="20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80154948"/>
                  </a:ext>
                </a:extLst>
              </a:tr>
              <a:tr h="425131">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CNN takes </a:t>
                      </a:r>
                      <a:r>
                        <a:rPr lang="en-IN" sz="1600" b="1" dirty="0">
                          <a:solidFill>
                            <a:sysClr val="windowText" lastClr="000000"/>
                          </a:solidFill>
                          <a:effectLst/>
                          <a:latin typeface="Cambria" panose="02040503050406030204" pitchFamily="18" charset="0"/>
                        </a:rPr>
                        <a:t>a fixed size inputs and generates fixed-size outputs</a:t>
                      </a:r>
                      <a:r>
                        <a:rPr lang="en-IN" sz="1600" b="0" dirty="0">
                          <a:solidFill>
                            <a:sysClr val="windowText" lastClr="000000"/>
                          </a:solidFill>
                          <a:effectLst/>
                          <a:latin typeface="Cambria" panose="02040503050406030204" pitchFamily="18" charset="0"/>
                        </a:rPr>
                        <a:t>.</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RNN can </a:t>
                      </a:r>
                      <a:r>
                        <a:rPr lang="en-IN" sz="1600" b="1" dirty="0">
                          <a:solidFill>
                            <a:sysClr val="windowText" lastClr="000000"/>
                          </a:solidFill>
                          <a:effectLst/>
                          <a:latin typeface="Cambria" panose="02040503050406030204" pitchFamily="18" charset="0"/>
                        </a:rPr>
                        <a:t>handle arbitrary input/output lengths</a:t>
                      </a:r>
                      <a:r>
                        <a:rPr lang="en-IN" sz="1600" b="0" dirty="0">
                          <a:solidFill>
                            <a:sysClr val="windowText" lastClr="000000"/>
                          </a:solidFill>
                          <a:effectLst/>
                          <a:latin typeface="Cambria" panose="02040503050406030204" pitchFamily="18" charset="0"/>
                        </a:rPr>
                        <a:t>.</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690073244"/>
                  </a:ext>
                </a:extLst>
              </a:tr>
              <a:tr h="1328299">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CNN is a </a:t>
                      </a:r>
                      <a:r>
                        <a:rPr lang="en-IN" sz="1600" b="1" dirty="0">
                          <a:solidFill>
                            <a:sysClr val="windowText" lastClr="000000"/>
                          </a:solidFill>
                          <a:effectLst/>
                          <a:latin typeface="Cambria" panose="02040503050406030204" pitchFamily="18" charset="0"/>
                        </a:rPr>
                        <a:t>type </a:t>
                      </a:r>
                      <a:r>
                        <a:rPr lang="en-IN" sz="1600" b="1" dirty="0" smtClean="0">
                          <a:solidFill>
                            <a:sysClr val="windowText" lastClr="000000"/>
                          </a:solidFill>
                          <a:effectLst/>
                          <a:latin typeface="Cambria" panose="02040503050406030204" pitchFamily="18" charset="0"/>
                        </a:rPr>
                        <a:t>of artificial neural </a:t>
                      </a:r>
                      <a:r>
                        <a:rPr lang="en-IN" sz="1600" b="1" dirty="0">
                          <a:solidFill>
                            <a:sysClr val="windowText" lastClr="000000"/>
                          </a:solidFill>
                          <a:effectLst/>
                          <a:latin typeface="Cambria" panose="02040503050406030204" pitchFamily="18" charset="0"/>
                        </a:rPr>
                        <a:t>network </a:t>
                      </a:r>
                      <a:r>
                        <a:rPr lang="en-IN" sz="1600" b="0" dirty="0">
                          <a:solidFill>
                            <a:sysClr val="windowText" lastClr="000000"/>
                          </a:solidFill>
                          <a:effectLst/>
                          <a:latin typeface="Cambria" panose="02040503050406030204" pitchFamily="18" charset="0"/>
                        </a:rPr>
                        <a:t>- are variations of multilayer perceptron which are designed to use minimal amounts of </a:t>
                      </a:r>
                      <a:r>
                        <a:rPr lang="en-IN" sz="1600" b="0" dirty="0" err="1">
                          <a:solidFill>
                            <a:sysClr val="windowText" lastClr="000000"/>
                          </a:solidFill>
                          <a:effectLst/>
                          <a:latin typeface="Cambria" panose="02040503050406030204" pitchFamily="18" charset="0"/>
                        </a:rPr>
                        <a:t>preprocessing</a:t>
                      </a:r>
                      <a:r>
                        <a:rPr lang="en-IN" sz="1600" b="0" dirty="0">
                          <a:solidFill>
                            <a:sysClr val="windowText" lastClr="000000"/>
                          </a:solidFill>
                          <a:effectLst/>
                          <a:latin typeface="Cambria" panose="02040503050406030204" pitchFamily="18" charset="0"/>
                        </a:rPr>
                        <a:t>.</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RNN </a:t>
                      </a:r>
                      <a:r>
                        <a:rPr lang="en-IN" sz="1600" b="0" dirty="0" smtClean="0">
                          <a:solidFill>
                            <a:sysClr val="windowText" lastClr="000000"/>
                          </a:solidFill>
                          <a:effectLst/>
                          <a:latin typeface="Cambria" panose="02040503050406030204" pitchFamily="18" charset="0"/>
                        </a:rPr>
                        <a:t>unlike </a:t>
                      </a:r>
                      <a:r>
                        <a:rPr lang="en-IN" sz="1600" b="0" dirty="0">
                          <a:solidFill>
                            <a:sysClr val="windowText" lastClr="000000"/>
                          </a:solidFill>
                          <a:effectLst/>
                          <a:latin typeface="Cambria" panose="02040503050406030204" pitchFamily="18" charset="0"/>
                        </a:rPr>
                        <a:t>neural networks - </a:t>
                      </a:r>
                      <a:r>
                        <a:rPr lang="en-IN" sz="1600" b="1" dirty="0">
                          <a:solidFill>
                            <a:sysClr val="windowText" lastClr="000000"/>
                          </a:solidFill>
                          <a:effectLst/>
                          <a:latin typeface="Cambria" panose="02040503050406030204" pitchFamily="18" charset="0"/>
                        </a:rPr>
                        <a:t>can use their internal memory to process arbitrary sequences of inputs</a:t>
                      </a:r>
                      <a:r>
                        <a:rPr lang="en-IN" sz="1600" b="0" dirty="0">
                          <a:solidFill>
                            <a:sysClr val="windowText" lastClr="000000"/>
                          </a:solidFill>
                          <a:effectLst/>
                          <a:latin typeface="Cambria" panose="02040503050406030204" pitchFamily="18" charset="0"/>
                        </a:rPr>
                        <a:t>.</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4068031890"/>
                  </a:ext>
                </a:extLst>
              </a:tr>
              <a:tr h="1779880">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CNNs use </a:t>
                      </a:r>
                      <a:r>
                        <a:rPr lang="en-IN" sz="1600" b="1" dirty="0" smtClean="0">
                          <a:solidFill>
                            <a:sysClr val="windowText" lastClr="000000"/>
                          </a:solidFill>
                          <a:effectLst/>
                          <a:latin typeface="Cambria" panose="02040503050406030204" pitchFamily="18" charset="0"/>
                        </a:rPr>
                        <a:t>connected </a:t>
                      </a:r>
                      <a:r>
                        <a:rPr lang="en-IN" sz="1600" b="1" dirty="0">
                          <a:solidFill>
                            <a:sysClr val="windowText" lastClr="000000"/>
                          </a:solidFill>
                          <a:effectLst/>
                          <a:latin typeface="Cambria" panose="02040503050406030204" pitchFamily="18" charset="0"/>
                        </a:rPr>
                        <a:t>pattern between its neurons </a:t>
                      </a:r>
                      <a:r>
                        <a:rPr lang="en-IN" sz="1600" b="0" dirty="0">
                          <a:solidFill>
                            <a:sysClr val="windowText" lastClr="000000"/>
                          </a:solidFill>
                          <a:effectLst/>
                          <a:latin typeface="Cambria" panose="02040503050406030204" pitchFamily="18" charset="0"/>
                        </a:rPr>
                        <a:t>and is inspired by the organization of the animal visual cortex, whose individual neurons are arranged in such a way that they respond to overlapping regions tiling the visual field.</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just" fontAlgn="base">
                        <a:lnSpc>
                          <a:spcPct val="115000"/>
                        </a:lnSpc>
                        <a:spcBef>
                          <a:spcPts val="0"/>
                        </a:spcBef>
                        <a:spcAft>
                          <a:spcPts val="0"/>
                        </a:spcAft>
                      </a:pPr>
                      <a:r>
                        <a:rPr lang="en-IN" sz="1600" b="0" dirty="0">
                          <a:solidFill>
                            <a:sysClr val="windowText" lastClr="000000"/>
                          </a:solidFill>
                          <a:effectLst/>
                          <a:latin typeface="Cambria" panose="02040503050406030204" pitchFamily="18" charset="0"/>
                        </a:rPr>
                        <a:t>Recurrent neural networks </a:t>
                      </a:r>
                      <a:r>
                        <a:rPr lang="en-IN" sz="1600" b="1" dirty="0">
                          <a:solidFill>
                            <a:sysClr val="windowText" lastClr="000000"/>
                          </a:solidFill>
                          <a:effectLst/>
                          <a:latin typeface="Cambria" panose="02040503050406030204" pitchFamily="18" charset="0"/>
                        </a:rPr>
                        <a:t>use time-series </a:t>
                      </a:r>
                      <a:r>
                        <a:rPr lang="en-IN" sz="1600" b="1" dirty="0" smtClean="0">
                          <a:solidFill>
                            <a:sysClr val="windowText" lastClr="000000"/>
                          </a:solidFill>
                          <a:effectLst/>
                          <a:latin typeface="Cambria" panose="02040503050406030204" pitchFamily="18" charset="0"/>
                        </a:rPr>
                        <a:t>or sequenced information</a:t>
                      </a:r>
                      <a:r>
                        <a:rPr lang="en-IN" sz="1600" b="1" dirty="0">
                          <a:solidFill>
                            <a:sysClr val="windowText" lastClr="000000"/>
                          </a:solidFill>
                          <a:effectLst/>
                          <a:latin typeface="Cambria" panose="02040503050406030204" pitchFamily="18" charset="0"/>
                        </a:rPr>
                        <a:t>. </a:t>
                      </a:r>
                      <a:endParaRPr lang="en-US" sz="1400" b="1"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944856553"/>
                  </a:ext>
                </a:extLst>
              </a:tr>
              <a:tr h="1328299">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It is </a:t>
                      </a:r>
                      <a:r>
                        <a:rPr lang="en-IN" sz="1600" b="1" dirty="0">
                          <a:solidFill>
                            <a:sysClr val="windowText" lastClr="000000"/>
                          </a:solidFill>
                          <a:effectLst/>
                          <a:latin typeface="Cambria" panose="02040503050406030204" pitchFamily="18" charset="0"/>
                        </a:rPr>
                        <a:t>used when there is </a:t>
                      </a:r>
                      <a:r>
                        <a:rPr lang="en-IN" sz="1600" b="1" dirty="0" smtClean="0">
                          <a:solidFill>
                            <a:sysClr val="windowText" lastClr="000000"/>
                          </a:solidFill>
                          <a:effectLst/>
                          <a:latin typeface="Cambria" panose="02040503050406030204" pitchFamily="18" charset="0"/>
                        </a:rPr>
                        <a:t>analysis of imag</a:t>
                      </a:r>
                      <a:r>
                        <a:rPr lang="en-IN" sz="1600" b="1" baseline="0" dirty="0" smtClean="0">
                          <a:solidFill>
                            <a:sysClr val="windowText" lastClr="000000"/>
                          </a:solidFill>
                          <a:effectLst/>
                          <a:latin typeface="Cambria" panose="02040503050406030204" pitchFamily="18" charset="0"/>
                        </a:rPr>
                        <a:t>e </a:t>
                      </a:r>
                      <a:r>
                        <a:rPr lang="en-IN" sz="1600" b="1" dirty="0" smtClean="0">
                          <a:solidFill>
                            <a:sysClr val="windowText" lastClr="000000"/>
                          </a:solidFill>
                          <a:effectLst/>
                          <a:latin typeface="Cambria" panose="02040503050406030204" pitchFamily="18" charset="0"/>
                        </a:rPr>
                        <a:t>data </a:t>
                      </a:r>
                      <a:r>
                        <a:rPr lang="en-IN" sz="1600" b="1" dirty="0">
                          <a:solidFill>
                            <a:sysClr val="windowText" lastClr="000000"/>
                          </a:solidFill>
                          <a:effectLst/>
                          <a:latin typeface="Cambria" panose="02040503050406030204" pitchFamily="18" charset="0"/>
                        </a:rPr>
                        <a:t>set </a:t>
                      </a:r>
                      <a:r>
                        <a:rPr lang="en-IN" sz="1600" b="0" dirty="0" smtClean="0">
                          <a:solidFill>
                            <a:sysClr val="windowText" lastClr="000000"/>
                          </a:solidFill>
                          <a:effectLst/>
                          <a:latin typeface="Cambria" panose="02040503050406030204" pitchFamily="18" charset="0"/>
                        </a:rPr>
                        <a:t>, </a:t>
                      </a:r>
                      <a:r>
                        <a:rPr lang="en-IN" sz="1600" b="0" dirty="0">
                          <a:solidFill>
                            <a:sysClr val="windowText" lastClr="000000"/>
                          </a:solidFill>
                          <a:effectLst/>
                          <a:latin typeface="Cambria" panose="02040503050406030204" pitchFamily="18" charset="0"/>
                        </a:rPr>
                        <a:t>for example, classify or detect objects. CNNs are ideal for images and video processing.</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tc>
                  <a:txBody>
                    <a:bodyPr/>
                    <a:lstStyle/>
                    <a:p>
                      <a:pPr marL="0" marR="0" algn="just">
                        <a:lnSpc>
                          <a:spcPct val="115000"/>
                        </a:lnSpc>
                        <a:spcBef>
                          <a:spcPts val="0"/>
                        </a:spcBef>
                        <a:spcAft>
                          <a:spcPts val="0"/>
                        </a:spcAft>
                      </a:pPr>
                      <a:r>
                        <a:rPr lang="en-IN" sz="1600" b="0" dirty="0">
                          <a:solidFill>
                            <a:sysClr val="windowText" lastClr="000000"/>
                          </a:solidFill>
                          <a:effectLst/>
                          <a:latin typeface="Cambria" panose="02040503050406030204" pitchFamily="18" charset="0"/>
                        </a:rPr>
                        <a:t>RNNs are </a:t>
                      </a:r>
                      <a:r>
                        <a:rPr lang="en-IN" sz="1600" b="1" dirty="0">
                          <a:solidFill>
                            <a:sysClr val="windowText" lastClr="000000"/>
                          </a:solidFill>
                          <a:effectLst/>
                          <a:latin typeface="Cambria" panose="02040503050406030204" pitchFamily="18" charset="0"/>
                        </a:rPr>
                        <a:t>ideal for text and speech analysis</a:t>
                      </a:r>
                      <a:r>
                        <a:rPr lang="en-IN" sz="1600" b="0" dirty="0">
                          <a:solidFill>
                            <a:sysClr val="windowText" lastClr="000000"/>
                          </a:solidFill>
                          <a:effectLst/>
                          <a:latin typeface="Cambria" panose="02040503050406030204" pitchFamily="18" charset="0"/>
                        </a:rPr>
                        <a:t>. It is used in sentiment analysis for text containing product reviews. </a:t>
                      </a:r>
                      <a:endParaRPr lang="en-US" sz="1400" b="0" dirty="0">
                        <a:solidFill>
                          <a:sysClr val="windowText" lastClr="000000"/>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solidFill>
                      <a:schemeClr val="accent1">
                        <a:lumMod val="40000"/>
                        <a:lumOff val="60000"/>
                      </a:schemeClr>
                    </a:solidFill>
                  </a:tcPr>
                </a:tc>
                <a:extLst>
                  <a:ext uri="{0D108BD9-81ED-4DB2-BD59-A6C34878D82A}">
                    <a16:rowId xmlns:a16="http://schemas.microsoft.com/office/drawing/2014/main" val="2176976508"/>
                  </a:ext>
                </a:extLst>
              </a:tr>
            </a:tbl>
          </a:graphicData>
        </a:graphic>
      </p:graphicFrame>
    </p:spTree>
    <p:extLst>
      <p:ext uri="{BB962C8B-B14F-4D97-AF65-F5344CB8AC3E}">
        <p14:creationId xmlns:p14="http://schemas.microsoft.com/office/powerpoint/2010/main" val="33198027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latin typeface="Cambria" panose="02040503050406030204" pitchFamily="18" charset="0"/>
              </a:rPr>
              <a:t>Comparison of Deep Learning </a:t>
            </a:r>
            <a:r>
              <a:rPr lang="en-US" dirty="0" smtClean="0">
                <a:latin typeface="Cambria" panose="02040503050406030204" pitchFamily="18" charset="0"/>
              </a:rPr>
              <a:t>Models</a:t>
            </a:r>
            <a:endParaRPr lang="en-US" dirty="0">
              <a:latin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70896987"/>
              </p:ext>
            </p:extLst>
          </p:nvPr>
        </p:nvGraphicFramePr>
        <p:xfrm>
          <a:off x="80211" y="1373691"/>
          <a:ext cx="12031578" cy="5121443"/>
        </p:xfrm>
        <a:graphic>
          <a:graphicData uri="http://schemas.openxmlformats.org/drawingml/2006/table">
            <a:tbl>
              <a:tblPr firstRow="1" firstCol="1" bandRow="1">
                <a:tableStyleId>{5C22544A-7EE6-4342-B048-85BDC9FD1C3A}</a:tableStyleId>
              </a:tblPr>
              <a:tblGrid>
                <a:gridCol w="1612814">
                  <a:extLst>
                    <a:ext uri="{9D8B030D-6E8A-4147-A177-3AD203B41FA5}">
                      <a16:colId xmlns:a16="http://schemas.microsoft.com/office/drawing/2014/main" val="2353372373"/>
                    </a:ext>
                  </a:extLst>
                </a:gridCol>
                <a:gridCol w="1848192">
                  <a:extLst>
                    <a:ext uri="{9D8B030D-6E8A-4147-A177-3AD203B41FA5}">
                      <a16:colId xmlns:a16="http://schemas.microsoft.com/office/drawing/2014/main" val="1782080740"/>
                    </a:ext>
                  </a:extLst>
                </a:gridCol>
                <a:gridCol w="1830297">
                  <a:extLst>
                    <a:ext uri="{9D8B030D-6E8A-4147-A177-3AD203B41FA5}">
                      <a16:colId xmlns:a16="http://schemas.microsoft.com/office/drawing/2014/main" val="3977325066"/>
                    </a:ext>
                  </a:extLst>
                </a:gridCol>
                <a:gridCol w="1739690">
                  <a:extLst>
                    <a:ext uri="{9D8B030D-6E8A-4147-A177-3AD203B41FA5}">
                      <a16:colId xmlns:a16="http://schemas.microsoft.com/office/drawing/2014/main" val="3717933793"/>
                    </a:ext>
                  </a:extLst>
                </a:gridCol>
                <a:gridCol w="1776122">
                  <a:extLst>
                    <a:ext uri="{9D8B030D-6E8A-4147-A177-3AD203B41FA5}">
                      <a16:colId xmlns:a16="http://schemas.microsoft.com/office/drawing/2014/main" val="505604395"/>
                    </a:ext>
                  </a:extLst>
                </a:gridCol>
                <a:gridCol w="1572127">
                  <a:extLst>
                    <a:ext uri="{9D8B030D-6E8A-4147-A177-3AD203B41FA5}">
                      <a16:colId xmlns:a16="http://schemas.microsoft.com/office/drawing/2014/main" val="1161503184"/>
                    </a:ext>
                  </a:extLst>
                </a:gridCol>
                <a:gridCol w="1652336">
                  <a:extLst>
                    <a:ext uri="{9D8B030D-6E8A-4147-A177-3AD203B41FA5}">
                      <a16:colId xmlns:a16="http://schemas.microsoft.com/office/drawing/2014/main" val="3608025486"/>
                    </a:ext>
                  </a:extLst>
                </a:gridCol>
              </a:tblGrid>
              <a:tr h="400814">
                <a:tc>
                  <a:txBody>
                    <a:bodyPr/>
                    <a:lstStyle/>
                    <a:p>
                      <a:pPr marL="0" marR="0" algn="ctr">
                        <a:lnSpc>
                          <a:spcPct val="115000"/>
                        </a:lnSpc>
                        <a:spcBef>
                          <a:spcPts val="0"/>
                        </a:spcBef>
                        <a:spcAft>
                          <a:spcPts val="0"/>
                        </a:spcAft>
                      </a:pPr>
                      <a:r>
                        <a:rPr lang="en-US" sz="2000">
                          <a:effectLst/>
                          <a:latin typeface="Cambria" panose="02040503050406030204" pitchFamily="18" charset="0"/>
                        </a:rPr>
                        <a:t>Model</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CNN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RNN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LSTM</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RBM</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DBN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Auto-encoder</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9541002"/>
                  </a:ext>
                </a:extLst>
              </a:tr>
              <a:tr h="400814">
                <a:tc>
                  <a:txBody>
                    <a:bodyPr/>
                    <a:lstStyle/>
                    <a:p>
                      <a:pPr marL="0" marR="0" algn="ctr">
                        <a:lnSpc>
                          <a:spcPct val="115000"/>
                        </a:lnSpc>
                        <a:spcBef>
                          <a:spcPts val="0"/>
                        </a:spcBef>
                        <a:spcAft>
                          <a:spcPts val="0"/>
                        </a:spcAft>
                      </a:pPr>
                      <a:r>
                        <a:rPr lang="en-US" sz="2000">
                          <a:effectLst/>
                          <a:latin typeface="Cambria" panose="02040503050406030204" pitchFamily="18" charset="0"/>
                        </a:rPr>
                        <a:t>Type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Discriminative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Discriminative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Discriminative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Generative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Generative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Generative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3233883"/>
                  </a:ext>
                </a:extLst>
              </a:tr>
              <a:tr h="1079646">
                <a:tc>
                  <a:txBody>
                    <a:bodyPr/>
                    <a:lstStyle/>
                    <a:p>
                      <a:pPr marL="0" marR="0" algn="ctr">
                        <a:lnSpc>
                          <a:spcPct val="115000"/>
                        </a:lnSpc>
                        <a:spcBef>
                          <a:spcPts val="0"/>
                        </a:spcBef>
                        <a:spcAft>
                          <a:spcPts val="0"/>
                        </a:spcAft>
                      </a:pPr>
                      <a:r>
                        <a:rPr lang="en-US" sz="2000">
                          <a:effectLst/>
                          <a:latin typeface="Cambria" panose="02040503050406030204" pitchFamily="18" charset="0"/>
                        </a:rPr>
                        <a:t>Purpose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Classification</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Prediction</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Prediction</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Unsupervised Feature Learning</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Unsupervised Feature Learning</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Dimensionality Reduction</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778049777"/>
                  </a:ext>
                </a:extLst>
              </a:tr>
              <a:tr h="1249251">
                <a:tc>
                  <a:txBody>
                    <a:bodyPr/>
                    <a:lstStyle/>
                    <a:p>
                      <a:pPr marL="0" marR="0" algn="ctr">
                        <a:lnSpc>
                          <a:spcPct val="115000"/>
                        </a:lnSpc>
                        <a:spcBef>
                          <a:spcPts val="0"/>
                        </a:spcBef>
                        <a:spcAft>
                          <a:spcPts val="0"/>
                        </a:spcAft>
                      </a:pPr>
                      <a:r>
                        <a:rPr lang="en-US" sz="2000">
                          <a:effectLst/>
                          <a:latin typeface="Cambria" panose="02040503050406030204" pitchFamily="18" charset="0"/>
                        </a:rPr>
                        <a:t>Suitable for</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Processing two-dimensional data</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Processing sequence data</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Processing long sequence data</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Learning distribution of data</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Creating a probabilistic recommendation of data</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Creating a compact representation of data</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21404554"/>
                  </a:ext>
                </a:extLst>
              </a:tr>
              <a:tr h="1678071">
                <a:tc>
                  <a:txBody>
                    <a:bodyPr/>
                    <a:lstStyle/>
                    <a:p>
                      <a:pPr marL="0" marR="0" algn="ctr">
                        <a:lnSpc>
                          <a:spcPct val="115000"/>
                        </a:lnSpc>
                        <a:spcBef>
                          <a:spcPts val="0"/>
                        </a:spcBef>
                        <a:spcAft>
                          <a:spcPts val="0"/>
                        </a:spcAft>
                      </a:pPr>
                      <a:r>
                        <a:rPr lang="en-US" sz="2000">
                          <a:effectLst/>
                          <a:latin typeface="Cambria" panose="02040503050406030204" pitchFamily="18" charset="0"/>
                        </a:rPr>
                        <a:t>Example</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Images/ Videos</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Language Models and speech</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Language Models and speech</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Generate samples from learned hidden representation</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latin typeface="Cambria" panose="02040503050406030204" pitchFamily="18" charset="0"/>
                        </a:rPr>
                        <a:t>Trained layer used as feature detector</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latin typeface="Cambria" panose="02040503050406030204" pitchFamily="18" charset="0"/>
                        </a:rPr>
                        <a:t>PCA-like tasks</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91842101"/>
                  </a:ext>
                </a:extLst>
              </a:tr>
            </a:tbl>
          </a:graphicData>
        </a:graphic>
      </p:graphicFrame>
    </p:spTree>
    <p:extLst>
      <p:ext uri="{BB962C8B-B14F-4D97-AF65-F5344CB8AC3E}">
        <p14:creationId xmlns:p14="http://schemas.microsoft.com/office/powerpoint/2010/main" val="26360575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80" y="166426"/>
            <a:ext cx="10515600" cy="1325563"/>
          </a:xfrm>
        </p:spPr>
        <p:txBody>
          <a:bodyPr/>
          <a:lstStyle/>
          <a:p>
            <a:r>
              <a:rPr lang="en-US" dirty="0" smtClean="0">
                <a:latin typeface="Cambria" panose="02040503050406030204" pitchFamily="18" charset="0"/>
                <a:ea typeface="Cambria" panose="02040503050406030204" pitchFamily="18" charset="0"/>
              </a:rPr>
              <a:t>Convolution</a:t>
            </a:r>
            <a:endParaRPr lang="en-US" dirty="0">
              <a:latin typeface="Cambria" panose="02040503050406030204" pitchFamily="18" charset="0"/>
              <a:ea typeface="Cambria" panose="02040503050406030204" pitchFamily="18" charset="0"/>
            </a:endParaRPr>
          </a:p>
        </p:txBody>
      </p:sp>
      <p:pic>
        <p:nvPicPr>
          <p:cNvPr id="1026" name="Picture 2" descr="https://cdn-images-1.medium.com/max/1600/0*dRD6PhKOnnCIhz1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98016" y="1908359"/>
            <a:ext cx="6456610" cy="40803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66164" y="1491989"/>
            <a:ext cx="5460642" cy="5262979"/>
          </a:xfrm>
          <a:prstGeom prst="rect">
            <a:avLst/>
          </a:prstGeom>
        </p:spPr>
        <p:txBody>
          <a:bodyPr wrap="square">
            <a:spAutoFit/>
          </a:bodyPr>
          <a:lstStyle/>
          <a:p>
            <a:pPr algn="just"/>
            <a:r>
              <a:rPr lang="en-US" sz="2400" b="0" i="0" dirty="0" smtClean="0">
                <a:effectLst/>
                <a:latin typeface="Cambria" panose="02040503050406030204" pitchFamily="18" charset="0"/>
                <a:ea typeface="Cambria" panose="02040503050406030204" pitchFamily="18" charset="0"/>
              </a:rPr>
              <a:t>CNN’s make use of </a:t>
            </a:r>
            <a:r>
              <a:rPr lang="en-US" sz="2400" b="1" i="0" dirty="0" smtClean="0">
                <a:effectLst/>
                <a:latin typeface="Cambria" panose="02040503050406030204" pitchFamily="18" charset="0"/>
                <a:ea typeface="Cambria" panose="02040503050406030204" pitchFamily="18" charset="0"/>
              </a:rPr>
              <a:t>filters </a:t>
            </a:r>
            <a:r>
              <a:rPr lang="en-US" sz="2400" b="0" i="0" dirty="0" smtClean="0">
                <a:effectLst/>
                <a:latin typeface="Cambria" panose="02040503050406030204" pitchFamily="18" charset="0"/>
                <a:ea typeface="Cambria" panose="02040503050406030204" pitchFamily="18" charset="0"/>
              </a:rPr>
              <a:t>(also known as kernels), to detect what features, such as edges, are present throughout an image. A filter is just a matrix of values, called weights, that are trained to detect specific features. The filter moves over each part of the image to check if the feature it is meant to detect is present. To provide a value representing how confident it is that a specific feature is present, the filter carries out a </a:t>
            </a:r>
            <a:r>
              <a:rPr lang="en-US" sz="2400" b="1" i="0" dirty="0" smtClean="0">
                <a:effectLst/>
                <a:latin typeface="Cambria" panose="02040503050406030204" pitchFamily="18" charset="0"/>
                <a:ea typeface="Cambria" panose="02040503050406030204" pitchFamily="18" charset="0"/>
              </a:rPr>
              <a:t>convolution operation</a:t>
            </a:r>
            <a:r>
              <a:rPr lang="en-US" sz="2400" b="0" i="0" dirty="0" smtClean="0">
                <a:effectLst/>
                <a:latin typeface="Cambria" panose="02040503050406030204" pitchFamily="18" charset="0"/>
                <a:ea typeface="Cambria" panose="02040503050406030204" pitchFamily="18" charset="0"/>
              </a:rPr>
              <a:t>, which is an element-wise product and sum between two matrices.</a:t>
            </a:r>
            <a:endParaRPr lang="en-US" sz="2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70380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568325"/>
            <a:ext cx="10515600" cy="1325563"/>
          </a:xfrm>
        </p:spPr>
        <p:txBody>
          <a:bodyPr>
            <a:normAutofit/>
          </a:bodyPr>
          <a:lstStyle/>
          <a:p>
            <a:pPr lvl="0"/>
            <a:r>
              <a:rPr lang="en-US" dirty="0">
                <a:latin typeface="Cambria" panose="02040503050406030204" pitchFamily="18" charset="0"/>
              </a:rPr>
              <a:t>CNN</a:t>
            </a:r>
            <a:br>
              <a:rPr lang="en-US" dirty="0">
                <a:latin typeface="Cambria" panose="02040503050406030204" pitchFamily="18" charset="0"/>
              </a:rPr>
            </a:br>
            <a:endParaRPr lang="en-US" dirty="0">
              <a:latin typeface="Cambria" panose="02040503050406030204" pitchFamily="18" charset="0"/>
            </a:endParaRPr>
          </a:p>
        </p:txBody>
      </p:sp>
      <p:sp>
        <p:nvSpPr>
          <p:cNvPr id="3" name="Content Placeholder 2"/>
          <p:cNvSpPr>
            <a:spLocks noGrp="1"/>
          </p:cNvSpPr>
          <p:nvPr>
            <p:ph sz="quarter" idx="4294967295"/>
          </p:nvPr>
        </p:nvSpPr>
        <p:spPr>
          <a:xfrm>
            <a:off x="838200" y="1794858"/>
            <a:ext cx="10515600" cy="4351338"/>
          </a:xfrm>
        </p:spPr>
        <p:txBody>
          <a:bodyPr/>
          <a:lstStyle/>
          <a:p>
            <a:pPr algn="just"/>
            <a:r>
              <a:rPr lang="en-IN" dirty="0"/>
              <a:t>In Computer vision problem, we don’t want to be stuck using only tiny little images, but we want to work with large images so convolution operator is very important and it is basic block of convolution Neural Network.  Different layers of CNN use different activation functions. Following is the summary of activation functions.</a:t>
            </a:r>
            <a:endParaRPr lang="en-US" dirty="0"/>
          </a:p>
          <a:p>
            <a:endParaRPr lang="en-US" dirty="0"/>
          </a:p>
        </p:txBody>
      </p:sp>
    </p:spTree>
    <p:extLst>
      <p:ext uri="{BB962C8B-B14F-4D97-AF65-F5344CB8AC3E}">
        <p14:creationId xmlns:p14="http://schemas.microsoft.com/office/powerpoint/2010/main" val="41586091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074" y="33448"/>
            <a:ext cx="10515600" cy="1129690"/>
          </a:xfrm>
        </p:spPr>
        <p:txBody>
          <a:bodyPr/>
          <a:lstStyle/>
          <a:p>
            <a:r>
              <a:rPr lang="en-US" dirty="0" smtClean="0">
                <a:latin typeface="Cambria" panose="02040503050406030204" pitchFamily="18" charset="0"/>
              </a:rPr>
              <a:t>Activation Function</a:t>
            </a:r>
            <a:endParaRPr lang="en-US" dirty="0">
              <a:latin typeface="Cambria" panose="02040503050406030204" pitchFamily="18"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033265262"/>
                  </p:ext>
                </p:extLst>
              </p:nvPr>
            </p:nvGraphicFramePr>
            <p:xfrm>
              <a:off x="272714" y="991656"/>
              <a:ext cx="11614485" cy="5993892"/>
            </p:xfrm>
            <a:graphic>
              <a:graphicData uri="http://schemas.openxmlformats.org/drawingml/2006/table">
                <a:tbl>
                  <a:tblPr firstRow="1" firstCol="1" bandRow="1">
                    <a:tableStyleId>{5C22544A-7EE6-4342-B048-85BDC9FD1C3A}</a:tableStyleId>
                  </a:tblPr>
                  <a:tblGrid>
                    <a:gridCol w="1293009">
                      <a:extLst>
                        <a:ext uri="{9D8B030D-6E8A-4147-A177-3AD203B41FA5}">
                          <a16:colId xmlns:a16="http://schemas.microsoft.com/office/drawing/2014/main" val="3740896514"/>
                        </a:ext>
                      </a:extLst>
                    </a:gridCol>
                    <a:gridCol w="3542595">
                      <a:extLst>
                        <a:ext uri="{9D8B030D-6E8A-4147-A177-3AD203B41FA5}">
                          <a16:colId xmlns:a16="http://schemas.microsoft.com/office/drawing/2014/main" val="2272618104"/>
                        </a:ext>
                      </a:extLst>
                    </a:gridCol>
                    <a:gridCol w="3688477">
                      <a:extLst>
                        <a:ext uri="{9D8B030D-6E8A-4147-A177-3AD203B41FA5}">
                          <a16:colId xmlns:a16="http://schemas.microsoft.com/office/drawing/2014/main" val="3775077954"/>
                        </a:ext>
                      </a:extLst>
                    </a:gridCol>
                    <a:gridCol w="3090404">
                      <a:extLst>
                        <a:ext uri="{9D8B030D-6E8A-4147-A177-3AD203B41FA5}">
                          <a16:colId xmlns:a16="http://schemas.microsoft.com/office/drawing/2014/main" val="1789263739"/>
                        </a:ext>
                      </a:extLst>
                    </a:gridCol>
                  </a:tblGrid>
                  <a:tr h="888407">
                    <a:tc>
                      <a:txBody>
                        <a:bodyPr/>
                        <a:lstStyle/>
                        <a:p>
                          <a:pPr marL="0" marR="0" algn="ctr">
                            <a:lnSpc>
                              <a:spcPct val="115000"/>
                            </a:lnSpc>
                            <a:spcBef>
                              <a:spcPts val="0"/>
                            </a:spcBef>
                            <a:spcAft>
                              <a:spcPts val="0"/>
                            </a:spcAft>
                          </a:pPr>
                          <a:r>
                            <a:rPr lang="en-US" sz="1800">
                              <a:effectLst/>
                              <a:latin typeface="Cambria" panose="02040503050406030204" pitchFamily="18" charset="0"/>
                            </a:rPr>
                            <a:t>Name of the function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1100" dirty="0">
                              <a:effectLst/>
                            </a:rPr>
                            <a:t> </a:t>
                          </a:r>
                          <a:r>
                            <a:rPr lang="en-US" sz="2000" dirty="0" smtClean="0">
                              <a:effectLst/>
                              <a:latin typeface="Cambria" panose="02040503050406030204" pitchFamily="18" charset="0"/>
                            </a:rPr>
                            <a:t>Mathematical Representation</a:t>
                          </a:r>
                          <a:endParaRPr lang="en-US" sz="10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Advantage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2000" dirty="0">
                              <a:effectLst/>
                              <a:latin typeface="Cambria" panose="02040503050406030204" pitchFamily="18" charset="0"/>
                            </a:rPr>
                            <a:t>Disadvantage</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extLst>
                      <a:ext uri="{0D108BD9-81ED-4DB2-BD59-A6C34878D82A}">
                        <a16:rowId xmlns:a16="http://schemas.microsoft.com/office/drawing/2014/main" val="2514034435"/>
                      </a:ext>
                    </a:extLst>
                  </a:tr>
                  <a:tr h="1331537">
                    <a:tc>
                      <a:txBody>
                        <a:bodyPr/>
                        <a:lstStyle/>
                        <a:p>
                          <a:pPr marL="0" marR="0" algn="ctr">
                            <a:lnSpc>
                              <a:spcPct val="115000"/>
                            </a:lnSpc>
                            <a:spcBef>
                              <a:spcPts val="0"/>
                            </a:spcBef>
                            <a:spcAft>
                              <a:spcPts val="0"/>
                            </a:spcAft>
                          </a:pPr>
                          <a:r>
                            <a:rPr lang="en-US" sz="1800">
                              <a:effectLst/>
                              <a:latin typeface="Cambria" panose="02040503050406030204" pitchFamily="18" charset="0"/>
                            </a:rPr>
                            <a:t>Rectified Linear Unit</a:t>
                          </a:r>
                        </a:p>
                        <a:p>
                          <a:pPr marL="0" marR="0" algn="ctr">
                            <a:lnSpc>
                              <a:spcPct val="115000"/>
                            </a:lnSpc>
                            <a:spcBef>
                              <a:spcPts val="0"/>
                            </a:spcBef>
                            <a:spcAft>
                              <a:spcPts val="0"/>
                            </a:spcAft>
                          </a:pPr>
                          <a:r>
                            <a:rPr lang="en-US" sz="1800">
                              <a:effectLst/>
                              <a:latin typeface="Cambria" panose="02040503050406030204" pitchFamily="18" charset="0"/>
                            </a:rPr>
                            <a:t>(ReLU)</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nSpc>
                              <a:spcPct val="115000"/>
                            </a:lnSpc>
                            <a:spcBef>
                              <a:spcPts val="0"/>
                            </a:spcBef>
                            <a:spcAft>
                              <a:spcPts val="0"/>
                            </a:spcAft>
                          </a:pPr>
                          <a:endParaRPr lang="en-US" sz="1100">
                            <a:solidFill>
                              <a:srgbClr val="222222"/>
                            </a:solidFill>
                            <a:effectLst/>
                            <a:latin typeface="Cambria" panose="02040503050406030204" pitchFamily="18" charset="0"/>
                            <a:ea typeface="Calibri" panose="020F0502020204030204" pitchFamily="34" charset="0"/>
                            <a:cs typeface="Calibri" panose="020F0502020204030204" pitchFamily="34"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Bounded below by 0</a:t>
                          </a:r>
                        </a:p>
                        <a:p>
                          <a:pPr marL="0" marR="0">
                            <a:lnSpc>
                              <a:spcPct val="115000"/>
                            </a:lnSpc>
                            <a:spcBef>
                              <a:spcPts val="0"/>
                            </a:spcBef>
                            <a:spcAft>
                              <a:spcPts val="0"/>
                            </a:spcAft>
                          </a:pPr>
                          <a:r>
                            <a:rPr lang="en-US" sz="1600">
                              <a:effectLst/>
                              <a:latin typeface="Cambria" panose="02040503050406030204" pitchFamily="18" charset="0"/>
                            </a:rPr>
                            <a:t>Does not saturate (in +region)</a:t>
                          </a:r>
                        </a:p>
                        <a:p>
                          <a:pPr marL="0" marR="0">
                            <a:lnSpc>
                              <a:spcPct val="115000"/>
                            </a:lnSpc>
                            <a:spcBef>
                              <a:spcPts val="0"/>
                            </a:spcBef>
                            <a:spcAft>
                              <a:spcPts val="0"/>
                            </a:spcAft>
                          </a:pPr>
                          <a:r>
                            <a:rPr lang="en-US" sz="1600">
                              <a:effectLst/>
                              <a:latin typeface="Cambria" panose="02040503050406030204" pitchFamily="18" charset="0"/>
                            </a:rPr>
                            <a:t>Very computationally efficient</a:t>
                          </a:r>
                        </a:p>
                        <a:p>
                          <a:pPr marL="0" marR="0">
                            <a:lnSpc>
                              <a:spcPct val="115000"/>
                            </a:lnSpc>
                            <a:spcBef>
                              <a:spcPts val="0"/>
                            </a:spcBef>
                            <a:spcAft>
                              <a:spcPts val="0"/>
                            </a:spcAft>
                          </a:pPr>
                          <a:r>
                            <a:rPr lang="en-US" sz="1600">
                              <a:effectLst/>
                              <a:latin typeface="Cambria" panose="02040503050406030204" pitchFamily="18" charset="0"/>
                            </a:rPr>
                            <a:t>Converges much faster than sigmoid/tanh in practice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Tends to blowup the activations</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extLst>
                      <a:ext uri="{0D108BD9-81ED-4DB2-BD59-A6C34878D82A}">
                        <a16:rowId xmlns:a16="http://schemas.microsoft.com/office/drawing/2014/main" val="165153155"/>
                      </a:ext>
                    </a:extLst>
                  </a:tr>
                  <a:tr h="1901521">
                    <a:tc>
                      <a:txBody>
                        <a:bodyPr/>
                        <a:lstStyle/>
                        <a:p>
                          <a:pPr marL="0" marR="0" algn="ctr">
                            <a:lnSpc>
                              <a:spcPct val="115000"/>
                            </a:lnSpc>
                            <a:spcBef>
                              <a:spcPts val="0"/>
                            </a:spcBef>
                            <a:spcAft>
                              <a:spcPts val="0"/>
                            </a:spcAft>
                          </a:pPr>
                          <a:r>
                            <a:rPr lang="en-US" sz="1800" dirty="0">
                              <a:effectLst/>
                              <a:latin typeface="Cambria" panose="02040503050406030204" pitchFamily="18" charset="0"/>
                            </a:rPr>
                            <a:t>Sigmoid</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2" marR="61692" marT="0" marB="0"/>
                    </a:tc>
                    <a:tc>
                      <a:txBody>
                        <a:bodyPr/>
                        <a:lstStyle/>
                        <a:p>
                          <a:pPr marL="0" marR="0" algn="just">
                            <a:lnSpc>
                              <a:spcPct val="115000"/>
                            </a:lnSpc>
                            <a:spcBef>
                              <a:spcPts val="0"/>
                            </a:spcBef>
                            <a:spcAft>
                              <a:spcPts val="0"/>
                            </a:spcAft>
                          </a:pPr>
                          <a:r>
                            <a:rPr lang="en-US" sz="1600" dirty="0">
                              <a:effectLst/>
                              <a:latin typeface="Cambria" panose="02040503050406030204" pitchFamily="18" charset="0"/>
                            </a:rPr>
                            <a:t>Squashes the neuron’s pre-activations between [0,1],</a:t>
                          </a:r>
                        </a:p>
                        <a:p>
                          <a:pPr marL="0" marR="0" algn="just">
                            <a:lnSpc>
                              <a:spcPct val="115000"/>
                            </a:lnSpc>
                            <a:spcBef>
                              <a:spcPts val="0"/>
                            </a:spcBef>
                            <a:spcAft>
                              <a:spcPts val="0"/>
                            </a:spcAft>
                          </a:pPr>
                          <a:r>
                            <a:rPr lang="en-US" sz="1600" dirty="0">
                              <a:effectLst/>
                              <a:latin typeface="Cambria" panose="02040503050406030204" pitchFamily="18" charset="0"/>
                            </a:rPr>
                            <a:t>Historically popular</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pPr marL="0" marR="0" algn="just">
                            <a:lnSpc>
                              <a:spcPct val="115000"/>
                            </a:lnSpc>
                            <a:spcBef>
                              <a:spcPts val="0"/>
                            </a:spcBef>
                            <a:spcAft>
                              <a:spcPts val="0"/>
                            </a:spcAft>
                          </a:pPr>
                          <a:r>
                            <a:rPr lang="en-US" sz="1600" dirty="0">
                              <a:effectLst/>
                              <a:latin typeface="Cambria" panose="02040503050406030204" pitchFamily="18" charset="0"/>
                            </a:rPr>
                            <a:t>Tends to vanish the gradient descent as activation increases</a:t>
                          </a:r>
                        </a:p>
                        <a:p>
                          <a:pPr marL="0" marR="0" algn="just">
                            <a:lnSpc>
                              <a:spcPct val="115000"/>
                            </a:lnSpc>
                            <a:spcBef>
                              <a:spcPts val="0"/>
                            </a:spcBef>
                            <a:spcAft>
                              <a:spcPts val="0"/>
                            </a:spcAft>
                          </a:pPr>
                          <a:r>
                            <a:rPr lang="en-US" sz="1600" dirty="0">
                              <a:effectLst/>
                              <a:latin typeface="Cambria" panose="02040503050406030204" pitchFamily="18" charset="0"/>
                            </a:rPr>
                            <a:t> </a:t>
                          </a:r>
                        </a:p>
                        <a:p>
                          <a:pPr marL="0" marR="0" algn="just">
                            <a:lnSpc>
                              <a:spcPct val="115000"/>
                            </a:lnSpc>
                            <a:spcBef>
                              <a:spcPts val="0"/>
                            </a:spcBef>
                            <a:spcAft>
                              <a:spcPts val="0"/>
                            </a:spcAft>
                          </a:pPr>
                          <a:r>
                            <a:rPr lang="en-US" sz="1600" dirty="0">
                              <a:effectLst/>
                              <a:latin typeface="Cambria" panose="02040503050406030204" pitchFamily="18" charset="0"/>
                            </a:rPr>
                            <a:t>Sigmoid outputs are not zero-centered</a:t>
                          </a:r>
                        </a:p>
                        <a:p>
                          <a:pPr marL="0" marR="0" algn="just">
                            <a:lnSpc>
                              <a:spcPct val="115000"/>
                            </a:lnSpc>
                            <a:spcBef>
                              <a:spcPts val="0"/>
                            </a:spcBef>
                            <a:spcAft>
                              <a:spcPts val="0"/>
                            </a:spcAft>
                          </a:pPr>
                          <a:r>
                            <a:rPr lang="en-US" sz="1600" dirty="0">
                              <a:effectLst/>
                              <a:latin typeface="Cambria" panose="02040503050406030204" pitchFamily="18" charset="0"/>
                            </a:rPr>
                            <a:t> </a:t>
                          </a:r>
                        </a:p>
                        <a:p>
                          <a:pPr marL="0" marR="0" algn="just">
                            <a:lnSpc>
                              <a:spcPct val="115000"/>
                            </a:lnSpc>
                            <a:spcBef>
                              <a:spcPts val="0"/>
                            </a:spcBef>
                            <a:spcAft>
                              <a:spcPts val="0"/>
                            </a:spcAft>
                          </a:pPr>
                          <a14:m>
                            <m:oMath xmlns:m="http://schemas.openxmlformats.org/officeDocument/2006/math">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𝑒</m:t>
                                  </m:r>
                                </m:e>
                                <m:sup>
                                  <m:r>
                                    <a:rPr lang="en-US" sz="1600">
                                      <a:effectLst/>
                                      <a:latin typeface="Cambria Math" panose="02040503050406030204" pitchFamily="18" charset="0"/>
                                    </a:rPr>
                                    <m:t>𝑥</m:t>
                                  </m:r>
                                </m:sup>
                              </m:sSup>
                            </m:oMath>
                          </a14:m>
                          <a:r>
                            <a:rPr lang="en-US" sz="1600" dirty="0">
                              <a:effectLst/>
                              <a:latin typeface="Cambria" panose="02040503050406030204" pitchFamily="18" charset="0"/>
                            </a:rPr>
                            <a:t> is a bit compute extensive</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extLst>
                      <a:ext uri="{0D108BD9-81ED-4DB2-BD59-A6C34878D82A}">
                        <a16:rowId xmlns:a16="http://schemas.microsoft.com/office/drawing/2014/main" val="3612844630"/>
                      </a:ext>
                    </a:extLst>
                  </a:tr>
                  <a:tr h="1602457">
                    <a:tc>
                      <a:txBody>
                        <a:bodyPr/>
                        <a:lstStyle/>
                        <a:p>
                          <a:pPr marL="0" marR="0" algn="ctr">
                            <a:lnSpc>
                              <a:spcPct val="115000"/>
                            </a:lnSpc>
                            <a:spcBef>
                              <a:spcPts val="0"/>
                            </a:spcBef>
                            <a:spcAft>
                              <a:spcPts val="0"/>
                            </a:spcAft>
                          </a:pPr>
                          <a:r>
                            <a:rPr lang="en-US" sz="1800" dirty="0" err="1">
                              <a:effectLst/>
                              <a:latin typeface="Cambria" panose="02040503050406030204" pitchFamily="18" charset="0"/>
                            </a:rPr>
                            <a:t>Tanh</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nSpc>
                              <a:spcPct val="115000"/>
                            </a:lnSpc>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Squashes the neuron’s pre-activations between </a:t>
                          </a:r>
                        </a:p>
                        <a:p>
                          <a:pPr marL="0" marR="0">
                            <a:lnSpc>
                              <a:spcPct val="115000"/>
                            </a:lnSpc>
                            <a:spcBef>
                              <a:spcPts val="0"/>
                            </a:spcBef>
                            <a:spcAft>
                              <a:spcPts val="0"/>
                            </a:spcAft>
                          </a:pPr>
                          <a:r>
                            <a:rPr lang="en-US" sz="1600">
                              <a:effectLst/>
                              <a:latin typeface="Cambria" panose="02040503050406030204" pitchFamily="18" charset="0"/>
                            </a:rPr>
                            <a:t>[-1,1],</a:t>
                          </a:r>
                        </a:p>
                        <a:p>
                          <a:pPr marL="0" marR="0">
                            <a:lnSpc>
                              <a:spcPct val="115000"/>
                            </a:lnSpc>
                            <a:spcBef>
                              <a:spcPts val="0"/>
                            </a:spcBef>
                            <a:spcAft>
                              <a:spcPts val="0"/>
                            </a:spcAft>
                          </a:pPr>
                          <a:r>
                            <a:rPr lang="en-US" sz="1600">
                              <a:effectLst/>
                              <a:latin typeface="Cambria" panose="02040503050406030204" pitchFamily="18" charset="0"/>
                            </a:rPr>
                            <a:t> </a:t>
                          </a:r>
                        </a:p>
                        <a:p>
                          <a:pPr marL="0" marR="0">
                            <a:lnSpc>
                              <a:spcPct val="115000"/>
                            </a:lnSpc>
                            <a:spcBef>
                              <a:spcPts val="0"/>
                            </a:spcBef>
                            <a:spcAft>
                              <a:spcPts val="0"/>
                            </a:spcAft>
                          </a:pPr>
                          <a:r>
                            <a:rPr lang="en-US" sz="1600">
                              <a:effectLst/>
                              <a:latin typeface="Cambria" panose="02040503050406030204" pitchFamily="18" charset="0"/>
                            </a:rPr>
                            <a:t>Zero centered </a:t>
                          </a:r>
                        </a:p>
                        <a:p>
                          <a:pPr marL="0" marR="0">
                            <a:lnSpc>
                              <a:spcPct val="115000"/>
                            </a:lnSpc>
                            <a:spcBef>
                              <a:spcPts val="0"/>
                            </a:spcBef>
                            <a:spcAft>
                              <a:spcPts val="0"/>
                            </a:spcAft>
                          </a:pPr>
                          <a:r>
                            <a:rPr lang="en-US" sz="1600">
                              <a:effectLst/>
                              <a:latin typeface="Cambria" panose="02040503050406030204" pitchFamily="18" charset="0"/>
                            </a:rPr>
                            <a:t> </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pPr marL="0" marR="0">
                            <a:lnSpc>
                              <a:spcPct val="115000"/>
                            </a:lnSpc>
                            <a:spcBef>
                              <a:spcPts val="0"/>
                            </a:spcBef>
                            <a:spcAft>
                              <a:spcPts val="0"/>
                            </a:spcAft>
                          </a:pPr>
                          <a:r>
                            <a:rPr lang="en-US" sz="1600" dirty="0">
                              <a:effectLst/>
                              <a:latin typeface="Cambria" panose="02040503050406030204" pitchFamily="18" charset="0"/>
                            </a:rPr>
                            <a:t>Tends to vanish the gradient descent as activation increases</a:t>
                          </a:r>
                        </a:p>
                        <a:p>
                          <a:pPr marL="0" marR="0">
                            <a:lnSpc>
                              <a:spcPct val="115000"/>
                            </a:lnSpc>
                            <a:spcBef>
                              <a:spcPts val="0"/>
                            </a:spcBef>
                            <a:spcAft>
                              <a:spcPts val="0"/>
                            </a:spcAft>
                          </a:pPr>
                          <a:r>
                            <a:rPr lang="en-US" sz="1600" dirty="0">
                              <a:effectLst/>
                              <a:latin typeface="Cambria" panose="02040503050406030204" pitchFamily="18" charset="0"/>
                            </a:rPr>
                            <a:t> </a:t>
                          </a:r>
                        </a:p>
                        <a:p>
                          <a:pPr marL="0" marR="0">
                            <a:lnSpc>
                              <a:spcPct val="115000"/>
                            </a:lnSpc>
                            <a:spcBef>
                              <a:spcPts val="0"/>
                            </a:spcBef>
                            <a:spcAft>
                              <a:spcPts val="0"/>
                            </a:spcAft>
                          </a:pPr>
                          <a14:m>
                            <m:oMath xmlns:m="http://schemas.openxmlformats.org/officeDocument/2006/math">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𝑒</m:t>
                                  </m:r>
                                </m:e>
                                <m:sup>
                                  <m:r>
                                    <a:rPr lang="en-US" sz="1600">
                                      <a:effectLst/>
                                      <a:latin typeface="Cambria Math" panose="02040503050406030204" pitchFamily="18" charset="0"/>
                                    </a:rPr>
                                    <m:t>𝑥</m:t>
                                  </m:r>
                                </m:sup>
                              </m:sSup>
                            </m:oMath>
                          </a14:m>
                          <a:r>
                            <a:rPr lang="en-US" sz="1600" dirty="0">
                              <a:effectLst/>
                              <a:latin typeface="Cambria" panose="02040503050406030204" pitchFamily="18" charset="0"/>
                            </a:rPr>
                            <a:t> is a bit compute extensive</a:t>
                          </a:r>
                        </a:p>
                        <a:p>
                          <a:pPr marL="0" marR="0">
                            <a:lnSpc>
                              <a:spcPct val="115000"/>
                            </a:lnSpc>
                            <a:spcBef>
                              <a:spcPts val="0"/>
                            </a:spcBef>
                            <a:spcAft>
                              <a:spcPts val="0"/>
                            </a:spcAft>
                          </a:pPr>
                          <a:r>
                            <a:rPr lang="en-US" sz="1600" dirty="0">
                              <a:effectLst/>
                              <a:latin typeface="Cambria" panose="02040503050406030204" pitchFamily="18" charset="0"/>
                            </a:rPr>
                            <a:t> </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extLst>
                      <a:ext uri="{0D108BD9-81ED-4DB2-BD59-A6C34878D82A}">
                        <a16:rowId xmlns:a16="http://schemas.microsoft.com/office/drawing/2014/main" val="254873684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644853416"/>
                  </p:ext>
                </p:extLst>
              </p:nvPr>
            </p:nvGraphicFramePr>
            <p:xfrm>
              <a:off x="272714" y="991656"/>
              <a:ext cx="11614485" cy="5895404"/>
            </p:xfrm>
            <a:graphic>
              <a:graphicData uri="http://schemas.openxmlformats.org/drawingml/2006/table">
                <a:tbl>
                  <a:tblPr firstRow="1" firstCol="1" bandRow="1">
                    <a:tableStyleId>{5C22544A-7EE6-4342-B048-85BDC9FD1C3A}</a:tableStyleId>
                  </a:tblPr>
                  <a:tblGrid>
                    <a:gridCol w="1293009">
                      <a:extLst>
                        <a:ext uri="{9D8B030D-6E8A-4147-A177-3AD203B41FA5}">
                          <a16:colId xmlns:a16="http://schemas.microsoft.com/office/drawing/2014/main" val="3740896514"/>
                        </a:ext>
                      </a:extLst>
                    </a:gridCol>
                    <a:gridCol w="3542595">
                      <a:extLst>
                        <a:ext uri="{9D8B030D-6E8A-4147-A177-3AD203B41FA5}">
                          <a16:colId xmlns:a16="http://schemas.microsoft.com/office/drawing/2014/main" val="2272618104"/>
                        </a:ext>
                      </a:extLst>
                    </a:gridCol>
                    <a:gridCol w="3688477">
                      <a:extLst>
                        <a:ext uri="{9D8B030D-6E8A-4147-A177-3AD203B41FA5}">
                          <a16:colId xmlns:a16="http://schemas.microsoft.com/office/drawing/2014/main" val="3775077954"/>
                        </a:ext>
                      </a:extLst>
                    </a:gridCol>
                    <a:gridCol w="3090404">
                      <a:extLst>
                        <a:ext uri="{9D8B030D-6E8A-4147-A177-3AD203B41FA5}">
                          <a16:colId xmlns:a16="http://schemas.microsoft.com/office/drawing/2014/main" val="1789263739"/>
                        </a:ext>
                      </a:extLst>
                    </a:gridCol>
                  </a:tblGrid>
                  <a:tr h="919544">
                    <a:tc>
                      <a:txBody>
                        <a:bodyPr/>
                        <a:lstStyle/>
                        <a:p>
                          <a:pPr marL="0" marR="0" algn="ctr">
                            <a:lnSpc>
                              <a:spcPct val="115000"/>
                            </a:lnSpc>
                            <a:spcBef>
                              <a:spcPts val="0"/>
                            </a:spcBef>
                            <a:spcAft>
                              <a:spcPts val="0"/>
                            </a:spcAft>
                          </a:pPr>
                          <a:r>
                            <a:rPr lang="en-US" sz="1800">
                              <a:effectLst/>
                              <a:latin typeface="Cambria" panose="02040503050406030204" pitchFamily="18" charset="0"/>
                            </a:rPr>
                            <a:t>Name of the function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1100" dirty="0">
                              <a:effectLst/>
                            </a:rPr>
                            <a:t> </a:t>
                          </a:r>
                          <a:r>
                            <a:rPr lang="en-US" sz="2000" dirty="0" smtClean="0">
                              <a:effectLst/>
                              <a:latin typeface="Cambria" panose="02040503050406030204" pitchFamily="18" charset="0"/>
                            </a:rPr>
                            <a:t>Mathematical Representation</a:t>
                          </a:r>
                          <a:endParaRPr lang="en-US" sz="10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2000">
                              <a:effectLst/>
                              <a:latin typeface="Cambria" panose="02040503050406030204" pitchFamily="18" charset="0"/>
                            </a:rPr>
                            <a:t>Advantage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r>
                            <a:rPr lang="en-US" sz="2000" dirty="0">
                              <a:effectLst/>
                              <a:latin typeface="Cambria" panose="02040503050406030204" pitchFamily="18" charset="0"/>
                            </a:rPr>
                            <a:t>Disadvantage</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extLst>
                      <a:ext uri="{0D108BD9-81ED-4DB2-BD59-A6C34878D82A}">
                        <a16:rowId xmlns:a16="http://schemas.microsoft.com/office/drawing/2014/main" val="2514034435"/>
                      </a:ext>
                    </a:extLst>
                  </a:tr>
                  <a:tr h="1378204">
                    <a:tc>
                      <a:txBody>
                        <a:bodyPr/>
                        <a:lstStyle/>
                        <a:p>
                          <a:pPr marL="0" marR="0" algn="ctr">
                            <a:lnSpc>
                              <a:spcPct val="115000"/>
                            </a:lnSpc>
                            <a:spcBef>
                              <a:spcPts val="0"/>
                            </a:spcBef>
                            <a:spcAft>
                              <a:spcPts val="0"/>
                            </a:spcAft>
                          </a:pPr>
                          <a:r>
                            <a:rPr lang="en-US" sz="1800">
                              <a:effectLst/>
                              <a:latin typeface="Cambria" panose="02040503050406030204" pitchFamily="18" charset="0"/>
                            </a:rPr>
                            <a:t>Rectified Linear Unit</a:t>
                          </a:r>
                        </a:p>
                        <a:p>
                          <a:pPr marL="0" marR="0" algn="ctr">
                            <a:lnSpc>
                              <a:spcPct val="115000"/>
                            </a:lnSpc>
                            <a:spcBef>
                              <a:spcPts val="0"/>
                            </a:spcBef>
                            <a:spcAft>
                              <a:spcPts val="0"/>
                            </a:spcAft>
                          </a:pPr>
                          <a:r>
                            <a:rPr lang="en-US" sz="1800">
                              <a:effectLst/>
                              <a:latin typeface="Cambria" panose="02040503050406030204" pitchFamily="18" charset="0"/>
                            </a:rPr>
                            <a:t>(ReLU)</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nSpc>
                              <a:spcPct val="115000"/>
                            </a:lnSpc>
                            <a:spcBef>
                              <a:spcPts val="0"/>
                            </a:spcBef>
                            <a:spcAft>
                              <a:spcPts val="0"/>
                            </a:spcAft>
                          </a:pPr>
                          <a:endParaRPr lang="en-US" sz="1100">
                            <a:solidFill>
                              <a:srgbClr val="222222"/>
                            </a:solidFill>
                            <a:effectLst/>
                            <a:latin typeface="Cambria" panose="02040503050406030204" pitchFamily="18" charset="0"/>
                            <a:ea typeface="Calibri" panose="020F0502020204030204" pitchFamily="34" charset="0"/>
                            <a:cs typeface="Calibri" panose="020F0502020204030204" pitchFamily="34"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Bounded below by 0</a:t>
                          </a:r>
                        </a:p>
                        <a:p>
                          <a:pPr marL="0" marR="0">
                            <a:lnSpc>
                              <a:spcPct val="115000"/>
                            </a:lnSpc>
                            <a:spcBef>
                              <a:spcPts val="0"/>
                            </a:spcBef>
                            <a:spcAft>
                              <a:spcPts val="0"/>
                            </a:spcAft>
                          </a:pPr>
                          <a:r>
                            <a:rPr lang="en-US" sz="1600">
                              <a:effectLst/>
                              <a:latin typeface="Cambria" panose="02040503050406030204" pitchFamily="18" charset="0"/>
                            </a:rPr>
                            <a:t>Does not saturate (in +region)</a:t>
                          </a:r>
                        </a:p>
                        <a:p>
                          <a:pPr marL="0" marR="0">
                            <a:lnSpc>
                              <a:spcPct val="115000"/>
                            </a:lnSpc>
                            <a:spcBef>
                              <a:spcPts val="0"/>
                            </a:spcBef>
                            <a:spcAft>
                              <a:spcPts val="0"/>
                            </a:spcAft>
                          </a:pPr>
                          <a:r>
                            <a:rPr lang="en-US" sz="1600">
                              <a:effectLst/>
                              <a:latin typeface="Cambria" panose="02040503050406030204" pitchFamily="18" charset="0"/>
                            </a:rPr>
                            <a:t>Very computationally efficient</a:t>
                          </a:r>
                        </a:p>
                        <a:p>
                          <a:pPr marL="0" marR="0">
                            <a:lnSpc>
                              <a:spcPct val="115000"/>
                            </a:lnSpc>
                            <a:spcBef>
                              <a:spcPts val="0"/>
                            </a:spcBef>
                            <a:spcAft>
                              <a:spcPts val="0"/>
                            </a:spcAft>
                          </a:pPr>
                          <a:r>
                            <a:rPr lang="en-US" sz="1600">
                              <a:effectLst/>
                              <a:latin typeface="Cambria" panose="02040503050406030204" pitchFamily="18" charset="0"/>
                            </a:rPr>
                            <a:t>Converges much faster than sigmoid/tanh in practice</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Tends to blowup the activations</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extLst>
                      <a:ext uri="{0D108BD9-81ED-4DB2-BD59-A6C34878D82A}">
                        <a16:rowId xmlns:a16="http://schemas.microsoft.com/office/drawing/2014/main" val="165153155"/>
                      </a:ext>
                    </a:extLst>
                  </a:tr>
                  <a:tr h="1939036">
                    <a:tc>
                      <a:txBody>
                        <a:bodyPr/>
                        <a:lstStyle/>
                        <a:p>
                          <a:pPr marL="0" marR="0" algn="ctr">
                            <a:lnSpc>
                              <a:spcPct val="115000"/>
                            </a:lnSpc>
                            <a:spcBef>
                              <a:spcPts val="0"/>
                            </a:spcBef>
                            <a:spcAft>
                              <a:spcPts val="0"/>
                            </a:spcAft>
                          </a:pPr>
                          <a:r>
                            <a:rPr lang="en-US" sz="1800" dirty="0">
                              <a:effectLst/>
                              <a:latin typeface="Cambria" panose="02040503050406030204" pitchFamily="18" charset="0"/>
                            </a:rPr>
                            <a:t>Sigmoid</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gn="ctr">
                            <a:lnSpc>
                              <a:spcPct val="115000"/>
                            </a:lnSpc>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2" marR="61692" marT="0" marB="0"/>
                    </a:tc>
                    <a:tc>
                      <a:txBody>
                        <a:bodyPr/>
                        <a:lstStyle/>
                        <a:p>
                          <a:pPr marL="0" marR="0" algn="just">
                            <a:lnSpc>
                              <a:spcPct val="115000"/>
                            </a:lnSpc>
                            <a:spcBef>
                              <a:spcPts val="0"/>
                            </a:spcBef>
                            <a:spcAft>
                              <a:spcPts val="0"/>
                            </a:spcAft>
                          </a:pPr>
                          <a:r>
                            <a:rPr lang="en-US" sz="1600" dirty="0">
                              <a:effectLst/>
                              <a:latin typeface="Cambria" panose="02040503050406030204" pitchFamily="18" charset="0"/>
                            </a:rPr>
                            <a:t>Squashes the neuron’s pre-activations between [0,1],</a:t>
                          </a:r>
                        </a:p>
                        <a:p>
                          <a:pPr marL="0" marR="0" algn="just">
                            <a:lnSpc>
                              <a:spcPct val="115000"/>
                            </a:lnSpc>
                            <a:spcBef>
                              <a:spcPts val="0"/>
                            </a:spcBef>
                            <a:spcAft>
                              <a:spcPts val="0"/>
                            </a:spcAft>
                          </a:pPr>
                          <a:r>
                            <a:rPr lang="en-US" sz="1600" dirty="0">
                              <a:effectLst/>
                              <a:latin typeface="Cambria" panose="02040503050406030204" pitchFamily="18" charset="0"/>
                            </a:rPr>
                            <a:t>Historically popular</a:t>
                          </a:r>
                          <a:endParaRPr lang="en-US" sz="16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endParaRPr lang="en-US"/>
                        </a:p>
                      </a:txBody>
                      <a:tcPr marL="61692" marR="61692" marT="0" marB="0">
                        <a:blipFill>
                          <a:blip r:embed="rId2"/>
                          <a:stretch>
                            <a:fillRect l="-276134" t="-121317" r="-986" b="-85893"/>
                          </a:stretch>
                        </a:blipFill>
                      </a:tcPr>
                    </a:tc>
                    <a:extLst>
                      <a:ext uri="{0D108BD9-81ED-4DB2-BD59-A6C34878D82A}">
                        <a16:rowId xmlns:a16="http://schemas.microsoft.com/office/drawing/2014/main" val="3612844630"/>
                      </a:ext>
                    </a:extLst>
                  </a:tr>
                  <a:tr h="1658620">
                    <a:tc>
                      <a:txBody>
                        <a:bodyPr/>
                        <a:lstStyle/>
                        <a:p>
                          <a:pPr marL="0" marR="0" algn="ctr">
                            <a:lnSpc>
                              <a:spcPct val="115000"/>
                            </a:lnSpc>
                            <a:spcBef>
                              <a:spcPts val="0"/>
                            </a:spcBef>
                            <a:spcAft>
                              <a:spcPts val="0"/>
                            </a:spcAft>
                          </a:pPr>
                          <a:r>
                            <a:rPr lang="en-US" sz="1800" dirty="0" err="1">
                              <a:effectLst/>
                              <a:latin typeface="Cambria" panose="02040503050406030204" pitchFamily="18" charset="0"/>
                            </a:rPr>
                            <a:t>Tanh</a:t>
                          </a:r>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nchor="ctr"/>
                    </a:tc>
                    <a:tc>
                      <a:txBody>
                        <a:bodyPr/>
                        <a:lstStyle/>
                        <a:p>
                          <a:pPr marL="0" marR="0">
                            <a:lnSpc>
                              <a:spcPct val="115000"/>
                            </a:lnSpc>
                            <a:spcBef>
                              <a:spcPts val="0"/>
                            </a:spcBef>
                            <a:spcAft>
                              <a:spcPts val="0"/>
                            </a:spcAft>
                          </a:pP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61692" marR="61692" marT="0" marB="0"/>
                    </a:tc>
                    <a:tc>
                      <a:txBody>
                        <a:bodyPr/>
                        <a:lstStyle/>
                        <a:p>
                          <a:pPr marL="0" marR="0">
                            <a:lnSpc>
                              <a:spcPct val="115000"/>
                            </a:lnSpc>
                            <a:spcBef>
                              <a:spcPts val="0"/>
                            </a:spcBef>
                            <a:spcAft>
                              <a:spcPts val="0"/>
                            </a:spcAft>
                          </a:pPr>
                          <a:r>
                            <a:rPr lang="en-US" sz="1600">
                              <a:effectLst/>
                              <a:latin typeface="Cambria" panose="02040503050406030204" pitchFamily="18" charset="0"/>
                            </a:rPr>
                            <a:t>Squashes the neuron’s pre-activations between </a:t>
                          </a:r>
                        </a:p>
                        <a:p>
                          <a:pPr marL="0" marR="0">
                            <a:lnSpc>
                              <a:spcPct val="115000"/>
                            </a:lnSpc>
                            <a:spcBef>
                              <a:spcPts val="0"/>
                            </a:spcBef>
                            <a:spcAft>
                              <a:spcPts val="0"/>
                            </a:spcAft>
                          </a:pPr>
                          <a:r>
                            <a:rPr lang="en-US" sz="1600">
                              <a:effectLst/>
                              <a:latin typeface="Cambria" panose="02040503050406030204" pitchFamily="18" charset="0"/>
                            </a:rPr>
                            <a:t>[-1,1],</a:t>
                          </a:r>
                        </a:p>
                        <a:p>
                          <a:pPr marL="0" marR="0">
                            <a:lnSpc>
                              <a:spcPct val="115000"/>
                            </a:lnSpc>
                            <a:spcBef>
                              <a:spcPts val="0"/>
                            </a:spcBef>
                            <a:spcAft>
                              <a:spcPts val="0"/>
                            </a:spcAft>
                          </a:pPr>
                          <a:r>
                            <a:rPr lang="en-US" sz="1600">
                              <a:effectLst/>
                              <a:latin typeface="Cambria" panose="02040503050406030204" pitchFamily="18" charset="0"/>
                            </a:rPr>
                            <a:t> </a:t>
                          </a:r>
                        </a:p>
                        <a:p>
                          <a:pPr marL="0" marR="0">
                            <a:lnSpc>
                              <a:spcPct val="115000"/>
                            </a:lnSpc>
                            <a:spcBef>
                              <a:spcPts val="0"/>
                            </a:spcBef>
                            <a:spcAft>
                              <a:spcPts val="0"/>
                            </a:spcAft>
                          </a:pPr>
                          <a:r>
                            <a:rPr lang="en-US" sz="1600">
                              <a:effectLst/>
                              <a:latin typeface="Cambria" panose="02040503050406030204" pitchFamily="18" charset="0"/>
                            </a:rPr>
                            <a:t>Zero centered </a:t>
                          </a:r>
                        </a:p>
                        <a:p>
                          <a:pPr marL="0" marR="0">
                            <a:lnSpc>
                              <a:spcPct val="115000"/>
                            </a:lnSpc>
                            <a:spcBef>
                              <a:spcPts val="0"/>
                            </a:spcBef>
                            <a:spcAft>
                              <a:spcPts val="0"/>
                            </a:spcAft>
                          </a:pPr>
                          <a:r>
                            <a:rPr lang="en-US" sz="1600">
                              <a:effectLst/>
                              <a:latin typeface="Cambria" panose="02040503050406030204" pitchFamily="18" charset="0"/>
                            </a:rPr>
                            <a:t> </a:t>
                          </a:r>
                          <a:endParaRPr lang="en-US" sz="1600">
                            <a:effectLst/>
                            <a:latin typeface="Cambria" panose="02040503050406030204" pitchFamily="18" charset="0"/>
                            <a:ea typeface="Calibri" panose="020F0502020204030204" pitchFamily="34" charset="0"/>
                            <a:cs typeface="Times New Roman" panose="02020603050405020304" pitchFamily="18" charset="0"/>
                          </a:endParaRPr>
                        </a:p>
                      </a:txBody>
                      <a:tcPr marL="61692" marR="61692" marT="0" marB="0"/>
                    </a:tc>
                    <a:tc>
                      <a:txBody>
                        <a:bodyPr/>
                        <a:lstStyle/>
                        <a:p>
                          <a:endParaRPr lang="en-US"/>
                        </a:p>
                      </a:txBody>
                      <a:tcPr marL="61692" marR="61692" marT="0" marB="0">
                        <a:blipFill>
                          <a:blip r:embed="rId2"/>
                          <a:stretch>
                            <a:fillRect l="-276134" t="-259559" r="-986" b="-735"/>
                          </a:stretch>
                        </a:blipFill>
                      </a:tcPr>
                    </a:tc>
                    <a:extLst>
                      <a:ext uri="{0D108BD9-81ED-4DB2-BD59-A6C34878D82A}">
                        <a16:rowId xmlns:a16="http://schemas.microsoft.com/office/drawing/2014/main" val="2548736843"/>
                      </a:ext>
                    </a:extLst>
                  </a:tr>
                </a:tbl>
              </a:graphicData>
            </a:graphic>
          </p:graphicFrame>
        </mc:Fallback>
      </mc:AlternateContent>
      <p:pic>
        <p:nvPicPr>
          <p:cNvPr id="409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121" y="2010908"/>
            <a:ext cx="1910599" cy="110293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4833" y="3448334"/>
            <a:ext cx="2505173" cy="1552118"/>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4707" y="5253013"/>
            <a:ext cx="1685424" cy="156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4302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latin typeface="Cambria" panose="02040503050406030204" pitchFamily="18" charset="0"/>
                <a:ea typeface="Cambria" panose="02040503050406030204" pitchFamily="18" charset="0"/>
              </a:rPr>
              <a:t>Pooling layer</a:t>
            </a:r>
            <a:endParaRPr lang="en-US"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a:xfrm>
            <a:off x="838200" y="1325563"/>
            <a:ext cx="10515600" cy="4351338"/>
          </a:xfrm>
        </p:spPr>
        <p:txBody>
          <a:bodyPr/>
          <a:lstStyle/>
          <a:p>
            <a:pPr algn="just"/>
            <a:r>
              <a:rPr lang="en-US" dirty="0" smtClean="0">
                <a:latin typeface="Cambria" panose="02040503050406030204" pitchFamily="18" charset="0"/>
                <a:ea typeface="Cambria" panose="02040503050406030204" pitchFamily="18" charset="0"/>
              </a:rPr>
              <a:t>CNNs also incorporate pooling layers, where an operation is applied to all elements within the filtering extent. This corresponds, effectively, to down sampling. </a:t>
            </a:r>
          </a:p>
          <a:p>
            <a:pPr algn="just"/>
            <a:r>
              <a:rPr lang="en-US" dirty="0" smtClean="0">
                <a:latin typeface="Cambria" panose="02040503050406030204" pitchFamily="18" charset="0"/>
                <a:ea typeface="Cambria" panose="02040503050406030204" pitchFamily="18" charset="0"/>
              </a:rPr>
              <a:t>The pooling filter has width and height (</a:t>
            </a:r>
            <a:r>
              <a:rPr lang="en-US" dirty="0" err="1" smtClean="0">
                <a:latin typeface="Cambria" panose="02040503050406030204" pitchFamily="18" charset="0"/>
                <a:ea typeface="Cambria" panose="02040503050406030204" pitchFamily="18" charset="0"/>
              </a:rPr>
              <a:t>wp</a:t>
            </a:r>
            <a:r>
              <a:rPr lang="en-US" dirty="0" smtClean="0">
                <a:latin typeface="Cambria" panose="02040503050406030204" pitchFamily="18" charset="0"/>
                <a:ea typeface="Cambria" panose="02040503050406030204" pitchFamily="18" charset="0"/>
              </a:rPr>
              <a:t>, </a:t>
            </a:r>
            <a:r>
              <a:rPr lang="en-US" dirty="0" err="1" smtClean="0">
                <a:latin typeface="Cambria" panose="02040503050406030204" pitchFamily="18" charset="0"/>
                <a:ea typeface="Cambria" panose="02040503050406030204" pitchFamily="18" charset="0"/>
              </a:rPr>
              <a:t>hp</a:t>
            </a:r>
            <a:r>
              <a:rPr lang="en-US" dirty="0" smtClean="0">
                <a:latin typeface="Cambria" panose="02040503050406030204" pitchFamily="18" charset="0"/>
                <a:ea typeface="Cambria" panose="02040503050406030204" pitchFamily="18" charset="0"/>
              </a:rPr>
              <a:t>) and is applied with a given stride. It is most common to use the max() operation as the pooling operation.</a:t>
            </a:r>
            <a:endParaRPr lang="en-US"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3236889" y="3924020"/>
            <a:ext cx="5898017" cy="2772994"/>
          </a:xfrm>
          <a:prstGeom prst="rect">
            <a:avLst/>
          </a:prstGeom>
        </p:spPr>
      </p:pic>
    </p:spTree>
    <p:extLst>
      <p:ext uri="{BB962C8B-B14F-4D97-AF65-F5344CB8AC3E}">
        <p14:creationId xmlns:p14="http://schemas.microsoft.com/office/powerpoint/2010/main" val="42406258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016" y="365125"/>
            <a:ext cx="10515600" cy="1325563"/>
          </a:xfrm>
        </p:spPr>
        <p:txBody>
          <a:bodyPr>
            <a:normAutofit/>
          </a:bodyPr>
          <a:lstStyle/>
          <a:p>
            <a:r>
              <a:rPr lang="en-US" sz="4000" dirty="0" smtClean="0">
                <a:latin typeface="Cambria" panose="02040503050406030204" pitchFamily="18" charset="0"/>
                <a:ea typeface="Cambria" panose="02040503050406030204" pitchFamily="18" charset="0"/>
              </a:rPr>
              <a:t>Convolutional layers have sparse interactions</a:t>
            </a:r>
            <a:endParaRPr lang="en-US" sz="4000" dirty="0">
              <a:latin typeface="Cambria" panose="02040503050406030204" pitchFamily="18" charset="0"/>
              <a:ea typeface="Cambria" panose="02040503050406030204" pitchFamily="18" charset="0"/>
            </a:endParaRPr>
          </a:p>
        </p:txBody>
      </p:sp>
      <p:sp>
        <p:nvSpPr>
          <p:cNvPr id="3" name="Content Placeholder 2"/>
          <p:cNvSpPr>
            <a:spLocks noGrp="1"/>
          </p:cNvSpPr>
          <p:nvPr>
            <p:ph idx="1"/>
          </p:nvPr>
        </p:nvSpPr>
        <p:spPr/>
        <p:txBody>
          <a:bodyPr>
            <a:normAutofit/>
          </a:bodyPr>
          <a:lstStyle/>
          <a:p>
            <a:pPr>
              <a:lnSpc>
                <a:spcPct val="150000"/>
              </a:lnSpc>
            </a:pPr>
            <a:r>
              <a:rPr lang="en-US" dirty="0" smtClean="0">
                <a:latin typeface="Cambria" panose="02040503050406030204" pitchFamily="18" charset="0"/>
                <a:ea typeface="Cambria" panose="02040503050406030204" pitchFamily="18" charset="0"/>
              </a:rPr>
              <a:t>Sparse interactions reduce computational memory. </a:t>
            </a:r>
            <a:endParaRPr lang="en-US" dirty="0">
              <a:latin typeface="Cambria" panose="02040503050406030204" pitchFamily="18" charset="0"/>
              <a:ea typeface="Cambria" panose="02040503050406030204" pitchFamily="18" charset="0"/>
            </a:endParaRPr>
          </a:p>
          <a:p>
            <a:pPr>
              <a:lnSpc>
                <a:spcPct val="150000"/>
              </a:lnSpc>
            </a:pPr>
            <a:r>
              <a:rPr lang="en-US" dirty="0" smtClean="0">
                <a:latin typeface="Cambria" panose="02040503050406030204" pitchFamily="18" charset="0"/>
                <a:ea typeface="Cambria" panose="02040503050406030204" pitchFamily="18" charset="0"/>
              </a:rPr>
              <a:t>Sparse interactions reduce computation time.</a:t>
            </a:r>
          </a:p>
          <a:p>
            <a:pPr>
              <a:lnSpc>
                <a:spcPct val="150000"/>
              </a:lnSpc>
            </a:pPr>
            <a:r>
              <a:rPr lang="en-US" dirty="0" smtClean="0">
                <a:latin typeface="Cambria" panose="02040503050406030204" pitchFamily="18" charset="0"/>
                <a:ea typeface="Cambria" panose="02040503050406030204" pitchFamily="18" charset="0"/>
              </a:rPr>
              <a:t>Convolutional layers share parameters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6676579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8048" y="365125"/>
            <a:ext cx="10604310" cy="1325563"/>
          </a:xfrm>
        </p:spPr>
        <p:txBody>
          <a:bodyPr>
            <a:normAutofit/>
          </a:bodyPr>
          <a:lstStyle/>
          <a:p>
            <a:r>
              <a:rPr lang="en-US" sz="4000" dirty="0" smtClean="0">
                <a:latin typeface="Cambria" panose="02040503050406030204" pitchFamily="18" charset="0"/>
                <a:ea typeface="Cambria" panose="02040503050406030204" pitchFamily="18" charset="0"/>
              </a:rPr>
              <a:t>A </a:t>
            </a:r>
            <a:r>
              <a:rPr lang="en-US" sz="4000" dirty="0">
                <a:latin typeface="Cambria" panose="02040503050406030204" pitchFamily="18" charset="0"/>
                <a:ea typeface="Cambria" panose="02040503050406030204" pitchFamily="18" charset="0"/>
              </a:rPr>
              <a:t>typical workflow of </a:t>
            </a:r>
            <a:r>
              <a:rPr lang="en-US" sz="4000" dirty="0" smtClean="0">
                <a:latin typeface="Cambria" panose="02040503050406030204" pitchFamily="18" charset="0"/>
                <a:ea typeface="Cambria" panose="02040503050406030204" pitchFamily="18" charset="0"/>
              </a:rPr>
              <a:t>images/video processing</a:t>
            </a:r>
            <a:endParaRPr lang="en-US" sz="4000" dirty="0">
              <a:latin typeface="Cambria" panose="02040503050406030204" pitchFamily="18" charset="0"/>
              <a:ea typeface="Cambria" panose="02040503050406030204" pitchFamily="18" charset="0"/>
            </a:endParaRPr>
          </a:p>
        </p:txBody>
      </p:sp>
      <p:pic>
        <p:nvPicPr>
          <p:cNvPr id="4" name="Picture 3"/>
          <p:cNvPicPr>
            <a:picLocks noChangeAspect="1"/>
          </p:cNvPicPr>
          <p:nvPr/>
        </p:nvPicPr>
        <p:blipFill>
          <a:blip r:embed="rId2"/>
          <a:stretch>
            <a:fillRect/>
          </a:stretch>
        </p:blipFill>
        <p:spPr>
          <a:xfrm>
            <a:off x="2440577" y="2097743"/>
            <a:ext cx="7579252" cy="3943580"/>
          </a:xfrm>
          <a:prstGeom prst="rect">
            <a:avLst/>
          </a:prstGeom>
        </p:spPr>
      </p:pic>
    </p:spTree>
    <p:extLst>
      <p:ext uri="{BB962C8B-B14F-4D97-AF65-F5344CB8AC3E}">
        <p14:creationId xmlns:p14="http://schemas.microsoft.com/office/powerpoint/2010/main" val="1624587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idx="1"/>
          </p:nvPr>
        </p:nvSpPr>
        <p:spPr>
          <a:xfrm>
            <a:off x="838200" y="764498"/>
            <a:ext cx="10515600" cy="5412465"/>
          </a:xfrm>
        </p:spPr>
        <p:txBody>
          <a:bodyPr/>
          <a:lstStyle/>
          <a:p>
            <a:pPr marL="0" indent="0" eaLnBrk="1" hangingPunct="1">
              <a:buNone/>
            </a:pPr>
            <a:r>
              <a:rPr lang="en-GB" altLang="ar-JO" b="1" dirty="0">
                <a:latin typeface="Cambria" panose="02040503050406030204" pitchFamily="18" charset="0"/>
              </a:rPr>
              <a:t>Artificial</a:t>
            </a:r>
          </a:p>
          <a:p>
            <a:pPr marL="280988" lvl="1" indent="-280988" eaLnBrk="1" hangingPunct="1"/>
            <a:r>
              <a:rPr lang="en-GB" altLang="ar-JO" dirty="0" smtClean="0">
                <a:latin typeface="Cambria" panose="02040503050406030204" pitchFamily="18" charset="0"/>
                <a:cs typeface="Times New Roman" panose="02020603050405020304" pitchFamily="18" charset="0"/>
              </a:rPr>
              <a:t>Produced by human art or effort, rather than originating naturally.</a:t>
            </a:r>
          </a:p>
          <a:p>
            <a:pPr eaLnBrk="1" hangingPunct="1"/>
            <a:r>
              <a:rPr lang="en-GB" altLang="ar-JO" dirty="0" smtClean="0">
                <a:latin typeface="Cambria" panose="02040503050406030204" pitchFamily="18" charset="0"/>
              </a:rPr>
              <a:t>“Intelligence </a:t>
            </a:r>
            <a:r>
              <a:rPr lang="en-AU" altLang="ar-JO" dirty="0" smtClean="0">
                <a:latin typeface="Cambria" panose="02040503050406030204" pitchFamily="18" charset="0"/>
              </a:rPr>
              <a:t>is </a:t>
            </a:r>
            <a:r>
              <a:rPr lang="en-AU" altLang="ar-JO" dirty="0">
                <a:latin typeface="Cambria" panose="02040503050406030204" pitchFamily="18" charset="0"/>
              </a:rPr>
              <a:t>the ability to acquire knowledge and use it" </a:t>
            </a:r>
            <a:r>
              <a:rPr lang="en-AU" altLang="ar-JO" dirty="0" smtClean="0">
                <a:latin typeface="Cambria" panose="02040503050406030204" pitchFamily="18" charset="0"/>
              </a:rPr>
              <a:t>-</a:t>
            </a:r>
            <a:r>
              <a:rPr lang="en-AU" altLang="ar-JO" b="1" dirty="0" smtClean="0">
                <a:latin typeface="Cambria" panose="02040503050406030204" pitchFamily="18" charset="0"/>
              </a:rPr>
              <a:t>Pigford </a:t>
            </a:r>
            <a:r>
              <a:rPr lang="en-AU" altLang="ar-JO" b="1" dirty="0">
                <a:latin typeface="Cambria" panose="02040503050406030204" pitchFamily="18" charset="0"/>
              </a:rPr>
              <a:t>and </a:t>
            </a:r>
            <a:r>
              <a:rPr lang="en-AU" altLang="ar-JO" b="1" dirty="0" smtClean="0">
                <a:latin typeface="Cambria" panose="02040503050406030204" pitchFamily="18" charset="0"/>
              </a:rPr>
              <a:t>Baur</a:t>
            </a:r>
          </a:p>
          <a:p>
            <a:pPr marL="0" indent="0" eaLnBrk="1" hangingPunct="1">
              <a:buNone/>
            </a:pPr>
            <a:endParaRPr lang="en-AU" altLang="ar-JO" b="1" dirty="0">
              <a:latin typeface="Cambria" panose="02040503050406030204" pitchFamily="18" charset="0"/>
            </a:endParaRPr>
          </a:p>
          <a:p>
            <a:pPr eaLnBrk="1" hangingPunct="1"/>
            <a:r>
              <a:rPr lang="en-US" altLang="ar-JO" b="1" dirty="0">
                <a:latin typeface="Cambria" panose="02040503050406030204" pitchFamily="18" charset="0"/>
              </a:rPr>
              <a:t>So AI was defined as:</a:t>
            </a:r>
          </a:p>
          <a:p>
            <a:pPr lvl="1" eaLnBrk="1" hangingPunct="1"/>
            <a:r>
              <a:rPr lang="en-US" altLang="ar-JO" dirty="0" smtClean="0">
                <a:solidFill>
                  <a:srgbClr val="330393"/>
                </a:solidFill>
                <a:latin typeface="Cambria" panose="02040503050406030204" pitchFamily="18" charset="0"/>
                <a:cs typeface="Times New Roman" panose="02020603050405020304" pitchFamily="18" charset="0"/>
              </a:rPr>
              <a:t>AI</a:t>
            </a:r>
            <a:r>
              <a:rPr lang="en-US" altLang="ar-JO" dirty="0" smtClean="0">
                <a:latin typeface="Cambria" panose="02040503050406030204" pitchFamily="18" charset="0"/>
                <a:cs typeface="Times New Roman" panose="02020603050405020304" pitchFamily="18" charset="0"/>
              </a:rPr>
              <a:t> is the study of ideas that enable computers to be intelligent.</a:t>
            </a:r>
          </a:p>
          <a:p>
            <a:pPr lvl="1" eaLnBrk="1" hangingPunct="1"/>
            <a:r>
              <a:rPr lang="en-US" altLang="ar-JO" dirty="0" smtClean="0">
                <a:solidFill>
                  <a:srgbClr val="330393"/>
                </a:solidFill>
                <a:latin typeface="Cambria" panose="02040503050406030204" pitchFamily="18" charset="0"/>
                <a:cs typeface="Times New Roman" panose="02020603050405020304" pitchFamily="18" charset="0"/>
              </a:rPr>
              <a:t>AI</a:t>
            </a:r>
            <a:r>
              <a:rPr lang="en-US" altLang="ar-JO" dirty="0" smtClean="0">
                <a:latin typeface="Cambria" panose="02040503050406030204" pitchFamily="18" charset="0"/>
                <a:cs typeface="Times New Roman" panose="02020603050405020304" pitchFamily="18" charset="0"/>
              </a:rPr>
              <a:t> is the part of computer science concerned with design of computer systems that exhibit human intelligence </a:t>
            </a:r>
            <a:r>
              <a:rPr lang="en-GB" altLang="ar-JO" b="1" dirty="0" smtClean="0">
                <a:latin typeface="Cambria" panose="02040503050406030204" pitchFamily="18" charset="0"/>
                <a:cs typeface="Times New Roman" panose="02020603050405020304" pitchFamily="18" charset="0"/>
              </a:rPr>
              <a:t>(From the Concise Oxford Dictionary) </a:t>
            </a:r>
          </a:p>
        </p:txBody>
      </p:sp>
    </p:spTree>
    <p:extLst>
      <p:ext uri="{BB962C8B-B14F-4D97-AF65-F5344CB8AC3E}">
        <p14:creationId xmlns:p14="http://schemas.microsoft.com/office/powerpoint/2010/main" val="39082138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9432" y="13648"/>
            <a:ext cx="10515600" cy="1325563"/>
          </a:xfrm>
        </p:spPr>
        <p:txBody>
          <a:bodyPr/>
          <a:lstStyle/>
          <a:p>
            <a:r>
              <a:rPr lang="en-US" dirty="0">
                <a:latin typeface="Cambria" panose="02040503050406030204" pitchFamily="18" charset="0"/>
              </a:rPr>
              <a:t>Deep Learning Library</a:t>
            </a:r>
            <a:endParaRPr lang="en-US" dirty="0"/>
          </a:p>
        </p:txBody>
      </p:sp>
      <p:pic>
        <p:nvPicPr>
          <p:cNvPr id="5" name="Picture 4"/>
          <p:cNvPicPr>
            <a:picLocks noChangeAspect="1"/>
          </p:cNvPicPr>
          <p:nvPr/>
        </p:nvPicPr>
        <p:blipFill>
          <a:blip r:embed="rId2"/>
          <a:stretch>
            <a:fillRect/>
          </a:stretch>
        </p:blipFill>
        <p:spPr>
          <a:xfrm>
            <a:off x="409433" y="1111765"/>
            <a:ext cx="2678518" cy="1245633"/>
          </a:xfrm>
          <a:prstGeom prst="rect">
            <a:avLst/>
          </a:prstGeom>
        </p:spPr>
      </p:pic>
      <p:pic>
        <p:nvPicPr>
          <p:cNvPr id="7" name="Picture 6"/>
          <p:cNvPicPr>
            <a:picLocks noChangeAspect="1"/>
          </p:cNvPicPr>
          <p:nvPr/>
        </p:nvPicPr>
        <p:blipFill>
          <a:blip r:embed="rId3"/>
          <a:stretch>
            <a:fillRect/>
          </a:stretch>
        </p:blipFill>
        <p:spPr>
          <a:xfrm>
            <a:off x="561226" y="2431773"/>
            <a:ext cx="2314007" cy="671451"/>
          </a:xfrm>
          <a:prstGeom prst="rect">
            <a:avLst/>
          </a:prstGeom>
        </p:spPr>
      </p:pic>
      <p:pic>
        <p:nvPicPr>
          <p:cNvPr id="9" name="Picture 8"/>
          <p:cNvPicPr>
            <a:picLocks noChangeAspect="1"/>
          </p:cNvPicPr>
          <p:nvPr/>
        </p:nvPicPr>
        <p:blipFill>
          <a:blip r:embed="rId4"/>
          <a:stretch>
            <a:fillRect/>
          </a:stretch>
        </p:blipFill>
        <p:spPr>
          <a:xfrm>
            <a:off x="3541989" y="2288339"/>
            <a:ext cx="1728440" cy="980223"/>
          </a:xfrm>
          <a:prstGeom prst="rect">
            <a:avLst/>
          </a:prstGeom>
        </p:spPr>
      </p:pic>
      <p:pic>
        <p:nvPicPr>
          <p:cNvPr id="11" name="Picture 10"/>
          <p:cNvPicPr>
            <a:picLocks noChangeAspect="1"/>
          </p:cNvPicPr>
          <p:nvPr/>
        </p:nvPicPr>
        <p:blipFill>
          <a:blip r:embed="rId5"/>
          <a:stretch>
            <a:fillRect/>
          </a:stretch>
        </p:blipFill>
        <p:spPr>
          <a:xfrm>
            <a:off x="3664279" y="1171156"/>
            <a:ext cx="1283244" cy="900186"/>
          </a:xfrm>
          <a:prstGeom prst="rect">
            <a:avLst/>
          </a:prstGeom>
        </p:spPr>
      </p:pic>
      <p:pic>
        <p:nvPicPr>
          <p:cNvPr id="13" name="Picture 12"/>
          <p:cNvPicPr>
            <a:picLocks noChangeAspect="1"/>
          </p:cNvPicPr>
          <p:nvPr/>
        </p:nvPicPr>
        <p:blipFill>
          <a:blip r:embed="rId6"/>
          <a:stretch>
            <a:fillRect/>
          </a:stretch>
        </p:blipFill>
        <p:spPr>
          <a:xfrm>
            <a:off x="9160003" y="2550056"/>
            <a:ext cx="1352669" cy="913051"/>
          </a:xfrm>
          <a:prstGeom prst="rect">
            <a:avLst/>
          </a:prstGeom>
        </p:spPr>
      </p:pic>
      <p:pic>
        <p:nvPicPr>
          <p:cNvPr id="7180" name="Picture 12" descr="Image result for torch deep learning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1989" y="3468288"/>
            <a:ext cx="1728440" cy="74076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torch deep learning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6744" y="1338545"/>
            <a:ext cx="2793451" cy="5654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9"/>
          <a:stretch>
            <a:fillRect/>
          </a:stretch>
        </p:blipFill>
        <p:spPr>
          <a:xfrm>
            <a:off x="561226" y="3472649"/>
            <a:ext cx="2130585" cy="726840"/>
          </a:xfrm>
          <a:prstGeom prst="rect">
            <a:avLst/>
          </a:prstGeom>
        </p:spPr>
      </p:pic>
      <p:pic>
        <p:nvPicPr>
          <p:cNvPr id="19" name="Picture 18"/>
          <p:cNvPicPr>
            <a:picLocks noChangeAspect="1"/>
          </p:cNvPicPr>
          <p:nvPr/>
        </p:nvPicPr>
        <p:blipFill>
          <a:blip r:embed="rId10"/>
          <a:stretch>
            <a:fillRect/>
          </a:stretch>
        </p:blipFill>
        <p:spPr>
          <a:xfrm>
            <a:off x="6120607" y="3439576"/>
            <a:ext cx="1913212" cy="999808"/>
          </a:xfrm>
          <a:prstGeom prst="rect">
            <a:avLst/>
          </a:prstGeom>
        </p:spPr>
      </p:pic>
      <p:pic>
        <p:nvPicPr>
          <p:cNvPr id="21" name="Picture 20"/>
          <p:cNvPicPr>
            <a:picLocks noChangeAspect="1"/>
          </p:cNvPicPr>
          <p:nvPr/>
        </p:nvPicPr>
        <p:blipFill>
          <a:blip r:embed="rId11"/>
          <a:stretch>
            <a:fillRect/>
          </a:stretch>
        </p:blipFill>
        <p:spPr>
          <a:xfrm>
            <a:off x="9312761" y="1250060"/>
            <a:ext cx="792291" cy="976636"/>
          </a:xfrm>
          <a:prstGeom prst="rect">
            <a:avLst/>
          </a:prstGeom>
        </p:spPr>
      </p:pic>
      <p:pic>
        <p:nvPicPr>
          <p:cNvPr id="23" name="Picture 22"/>
          <p:cNvPicPr>
            <a:picLocks noChangeAspect="1"/>
          </p:cNvPicPr>
          <p:nvPr/>
        </p:nvPicPr>
        <p:blipFill>
          <a:blip r:embed="rId12"/>
          <a:stretch>
            <a:fillRect/>
          </a:stretch>
        </p:blipFill>
        <p:spPr>
          <a:xfrm>
            <a:off x="6279470" y="2288339"/>
            <a:ext cx="1396109" cy="738850"/>
          </a:xfrm>
          <a:prstGeom prst="rect">
            <a:avLst/>
          </a:prstGeom>
        </p:spPr>
      </p:pic>
      <p:pic>
        <p:nvPicPr>
          <p:cNvPr id="25" name="Picture 24"/>
          <p:cNvPicPr>
            <a:picLocks noChangeAspect="1"/>
          </p:cNvPicPr>
          <p:nvPr/>
        </p:nvPicPr>
        <p:blipFill>
          <a:blip r:embed="rId13"/>
          <a:stretch>
            <a:fillRect/>
          </a:stretch>
        </p:blipFill>
        <p:spPr>
          <a:xfrm>
            <a:off x="9312761" y="3571443"/>
            <a:ext cx="978799" cy="978799"/>
          </a:xfrm>
          <a:prstGeom prst="rect">
            <a:avLst/>
          </a:prstGeom>
        </p:spPr>
      </p:pic>
      <p:pic>
        <p:nvPicPr>
          <p:cNvPr id="27" name="Picture 26"/>
          <p:cNvPicPr>
            <a:picLocks noChangeAspect="1"/>
          </p:cNvPicPr>
          <p:nvPr/>
        </p:nvPicPr>
        <p:blipFill>
          <a:blip r:embed="rId14"/>
          <a:stretch>
            <a:fillRect/>
          </a:stretch>
        </p:blipFill>
        <p:spPr>
          <a:xfrm>
            <a:off x="4350665" y="6052303"/>
            <a:ext cx="1581576" cy="783351"/>
          </a:xfrm>
          <a:prstGeom prst="rect">
            <a:avLst/>
          </a:prstGeom>
        </p:spPr>
      </p:pic>
      <p:pic>
        <p:nvPicPr>
          <p:cNvPr id="29" name="Picture 28"/>
          <p:cNvPicPr>
            <a:picLocks noChangeAspect="1"/>
          </p:cNvPicPr>
          <p:nvPr/>
        </p:nvPicPr>
        <p:blipFill>
          <a:blip r:embed="rId15"/>
          <a:stretch>
            <a:fillRect/>
          </a:stretch>
        </p:blipFill>
        <p:spPr>
          <a:xfrm>
            <a:off x="2229119" y="6041103"/>
            <a:ext cx="1787720" cy="648769"/>
          </a:xfrm>
          <a:prstGeom prst="rect">
            <a:avLst/>
          </a:prstGeom>
        </p:spPr>
      </p:pic>
      <p:pic>
        <p:nvPicPr>
          <p:cNvPr id="31" name="Picture 30"/>
          <p:cNvPicPr>
            <a:picLocks noChangeAspect="1"/>
          </p:cNvPicPr>
          <p:nvPr/>
        </p:nvPicPr>
        <p:blipFill>
          <a:blip r:embed="rId16"/>
          <a:stretch>
            <a:fillRect/>
          </a:stretch>
        </p:blipFill>
        <p:spPr>
          <a:xfrm>
            <a:off x="185145" y="5759896"/>
            <a:ext cx="1591147" cy="997268"/>
          </a:xfrm>
          <a:prstGeom prst="rect">
            <a:avLst/>
          </a:prstGeom>
        </p:spPr>
      </p:pic>
      <p:pic>
        <p:nvPicPr>
          <p:cNvPr id="7202" name="Picture 34" descr="http://www.cirrascale.com/assets/img/basic/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59990" y="6221192"/>
            <a:ext cx="1736244" cy="425550"/>
          </a:xfrm>
          <a:prstGeom prst="rect">
            <a:avLst/>
          </a:prstGeom>
          <a:noFill/>
          <a:extLst>
            <a:ext uri="{909E8E84-426E-40DD-AFC4-6F175D3DCCD1}">
              <a14:hiddenFill xmlns:a14="http://schemas.microsoft.com/office/drawing/2010/main">
                <a:solidFill>
                  <a:srgbClr val="FFFFFF"/>
                </a:solidFill>
              </a14:hiddenFill>
            </a:ext>
          </a:extLst>
        </p:spPr>
      </p:pic>
      <p:pic>
        <p:nvPicPr>
          <p:cNvPr id="7206" name="Picture 38" descr="FloydHub"/>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82610" y="6264322"/>
            <a:ext cx="1628591" cy="339290"/>
          </a:xfrm>
          <a:prstGeom prst="rect">
            <a:avLst/>
          </a:prstGeom>
          <a:noFill/>
          <a:extLst>
            <a:ext uri="{909E8E84-426E-40DD-AFC4-6F175D3DCCD1}">
              <a14:hiddenFill xmlns:a14="http://schemas.microsoft.com/office/drawing/2010/main">
                <a:solidFill>
                  <a:srgbClr val="FFFFFF"/>
                </a:solidFill>
              </a14:hiddenFill>
            </a:ext>
          </a:extLst>
        </p:spPr>
      </p:pic>
      <p:pic>
        <p:nvPicPr>
          <p:cNvPr id="7210" name="Picture 42" descr="Image result for paperspac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25032" y="5720462"/>
            <a:ext cx="1265343" cy="126534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409432" y="5058975"/>
            <a:ext cx="4694831" cy="461665"/>
          </a:xfrm>
          <a:prstGeom prst="rect">
            <a:avLst/>
          </a:prstGeom>
          <a:noFill/>
        </p:spPr>
        <p:txBody>
          <a:bodyPr wrap="square" rtlCol="0">
            <a:spAutoFit/>
          </a:bodyPr>
          <a:lstStyle/>
          <a:p>
            <a:r>
              <a:rPr lang="en-US" sz="2400" b="1" i="1" u="sng" dirty="0" smtClean="0">
                <a:latin typeface="Cambria" panose="02040503050406030204" pitchFamily="18" charset="0"/>
              </a:rPr>
              <a:t>Deep Learning Cloud Services</a:t>
            </a:r>
            <a:endParaRPr lang="en-US" sz="2400" b="1" i="1" u="sng" dirty="0">
              <a:latin typeface="Cambria" panose="02040503050406030204" pitchFamily="18" charset="0"/>
            </a:endParaRPr>
          </a:p>
        </p:txBody>
      </p:sp>
      <p:pic>
        <p:nvPicPr>
          <p:cNvPr id="3074" name="Picture 2" descr="Image result for google colab"/>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8617" y="5720462"/>
            <a:ext cx="1219200"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26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1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2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20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002674" y="1363792"/>
            <a:ext cx="10363826" cy="461855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smtClean="0"/>
              <a:t> </a:t>
            </a:r>
            <a:r>
              <a:rPr lang="en-IN" sz="4500" b="1" dirty="0" smtClean="0"/>
              <a:t>In case of CNN, following hyper parameters to be optimized</a:t>
            </a:r>
            <a:endParaRPr lang="en-US" sz="4500" dirty="0" smtClean="0"/>
          </a:p>
          <a:p>
            <a:r>
              <a:rPr lang="en-US" sz="4500" dirty="0" smtClean="0"/>
              <a:t>Convolution</a:t>
            </a:r>
          </a:p>
          <a:p>
            <a:pPr lvl="1"/>
            <a:r>
              <a:rPr lang="en-US" sz="4500" dirty="0" smtClean="0"/>
              <a:t>Filter Size</a:t>
            </a:r>
          </a:p>
          <a:p>
            <a:pPr lvl="1"/>
            <a:r>
              <a:rPr lang="en-US" sz="4500" dirty="0" smtClean="0"/>
              <a:t>Number of filters</a:t>
            </a:r>
          </a:p>
          <a:p>
            <a:pPr lvl="1"/>
            <a:r>
              <a:rPr lang="en-US" sz="4500" dirty="0" smtClean="0"/>
              <a:t>Padding</a:t>
            </a:r>
          </a:p>
          <a:p>
            <a:pPr lvl="1"/>
            <a:r>
              <a:rPr lang="en-US" sz="4500" dirty="0" smtClean="0"/>
              <a:t>stride</a:t>
            </a:r>
          </a:p>
          <a:p>
            <a:r>
              <a:rPr lang="en-US" sz="4500" dirty="0" smtClean="0"/>
              <a:t>Pooling</a:t>
            </a:r>
          </a:p>
          <a:p>
            <a:pPr lvl="1"/>
            <a:r>
              <a:rPr lang="en-US" sz="4500" dirty="0" smtClean="0"/>
              <a:t>Window size</a:t>
            </a:r>
          </a:p>
          <a:p>
            <a:pPr lvl="1"/>
            <a:r>
              <a:rPr lang="en-US" sz="4500" dirty="0" smtClean="0"/>
              <a:t>Stride</a:t>
            </a:r>
          </a:p>
          <a:p>
            <a:r>
              <a:rPr lang="en-US" sz="4500" dirty="0" smtClean="0"/>
              <a:t>Fully Connected</a:t>
            </a:r>
          </a:p>
          <a:p>
            <a:pPr lvl="1"/>
            <a:r>
              <a:rPr lang="en-US" sz="4500" dirty="0" smtClean="0"/>
              <a:t>Number of neurons</a:t>
            </a:r>
            <a:endParaRPr lang="en-US" sz="4500" dirty="0"/>
          </a:p>
        </p:txBody>
      </p:sp>
    </p:spTree>
    <p:extLst>
      <p:ext uri="{BB962C8B-B14F-4D97-AF65-F5344CB8AC3E}">
        <p14:creationId xmlns:p14="http://schemas.microsoft.com/office/powerpoint/2010/main" val="37887741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Cambria" panose="02040503050406030204" pitchFamily="18" charset="0"/>
              </a:rPr>
              <a:t>Training </a:t>
            </a:r>
            <a:r>
              <a:rPr lang="en-IN" dirty="0" smtClean="0">
                <a:latin typeface="Cambria" panose="02040503050406030204" pitchFamily="18" charset="0"/>
              </a:rPr>
              <a:t>Time: CPU vs GPU (Case Study)</a:t>
            </a:r>
            <a:endParaRPr lang="en-US" dirty="0">
              <a:latin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59933188"/>
              </p:ext>
            </p:extLst>
          </p:nvPr>
        </p:nvGraphicFramePr>
        <p:xfrm>
          <a:off x="296778" y="1757126"/>
          <a:ext cx="11598444" cy="4684296"/>
        </p:xfrm>
        <a:graphic>
          <a:graphicData uri="http://schemas.openxmlformats.org/drawingml/2006/table">
            <a:tbl>
              <a:tblPr firstRow="1" firstCol="1" bandRow="1">
                <a:tableStyleId>{5C22544A-7EE6-4342-B048-85BDC9FD1C3A}</a:tableStyleId>
              </a:tblPr>
              <a:tblGrid>
                <a:gridCol w="1117494">
                  <a:extLst>
                    <a:ext uri="{9D8B030D-6E8A-4147-A177-3AD203B41FA5}">
                      <a16:colId xmlns:a16="http://schemas.microsoft.com/office/drawing/2014/main" val="3273230933"/>
                    </a:ext>
                  </a:extLst>
                </a:gridCol>
                <a:gridCol w="446612">
                  <a:extLst>
                    <a:ext uri="{9D8B030D-6E8A-4147-A177-3AD203B41FA5}">
                      <a16:colId xmlns:a16="http://schemas.microsoft.com/office/drawing/2014/main" val="4106859177"/>
                    </a:ext>
                  </a:extLst>
                </a:gridCol>
                <a:gridCol w="689241">
                  <a:extLst>
                    <a:ext uri="{9D8B030D-6E8A-4147-A177-3AD203B41FA5}">
                      <a16:colId xmlns:a16="http://schemas.microsoft.com/office/drawing/2014/main" val="4085620274"/>
                    </a:ext>
                  </a:extLst>
                </a:gridCol>
                <a:gridCol w="947542">
                  <a:extLst>
                    <a:ext uri="{9D8B030D-6E8A-4147-A177-3AD203B41FA5}">
                      <a16:colId xmlns:a16="http://schemas.microsoft.com/office/drawing/2014/main" val="4144630483"/>
                    </a:ext>
                  </a:extLst>
                </a:gridCol>
                <a:gridCol w="657238">
                  <a:extLst>
                    <a:ext uri="{9D8B030D-6E8A-4147-A177-3AD203B41FA5}">
                      <a16:colId xmlns:a16="http://schemas.microsoft.com/office/drawing/2014/main" val="40240051"/>
                    </a:ext>
                  </a:extLst>
                </a:gridCol>
                <a:gridCol w="1114927">
                  <a:extLst>
                    <a:ext uri="{9D8B030D-6E8A-4147-A177-3AD203B41FA5}">
                      <a16:colId xmlns:a16="http://schemas.microsoft.com/office/drawing/2014/main" val="3111506033"/>
                    </a:ext>
                  </a:extLst>
                </a:gridCol>
                <a:gridCol w="1232919">
                  <a:extLst>
                    <a:ext uri="{9D8B030D-6E8A-4147-A177-3AD203B41FA5}">
                      <a16:colId xmlns:a16="http://schemas.microsoft.com/office/drawing/2014/main" val="2816822798"/>
                    </a:ext>
                  </a:extLst>
                </a:gridCol>
                <a:gridCol w="492303">
                  <a:extLst>
                    <a:ext uri="{9D8B030D-6E8A-4147-A177-3AD203B41FA5}">
                      <a16:colId xmlns:a16="http://schemas.microsoft.com/office/drawing/2014/main" val="4083254346"/>
                    </a:ext>
                  </a:extLst>
                </a:gridCol>
                <a:gridCol w="947542">
                  <a:extLst>
                    <a:ext uri="{9D8B030D-6E8A-4147-A177-3AD203B41FA5}">
                      <a16:colId xmlns:a16="http://schemas.microsoft.com/office/drawing/2014/main" val="2907077117"/>
                    </a:ext>
                  </a:extLst>
                </a:gridCol>
                <a:gridCol w="947542">
                  <a:extLst>
                    <a:ext uri="{9D8B030D-6E8A-4147-A177-3AD203B41FA5}">
                      <a16:colId xmlns:a16="http://schemas.microsoft.com/office/drawing/2014/main" val="1947314548"/>
                    </a:ext>
                  </a:extLst>
                </a:gridCol>
                <a:gridCol w="539246">
                  <a:extLst>
                    <a:ext uri="{9D8B030D-6E8A-4147-A177-3AD203B41FA5}">
                      <a16:colId xmlns:a16="http://schemas.microsoft.com/office/drawing/2014/main" val="3356814677"/>
                    </a:ext>
                  </a:extLst>
                </a:gridCol>
                <a:gridCol w="1232919">
                  <a:extLst>
                    <a:ext uri="{9D8B030D-6E8A-4147-A177-3AD203B41FA5}">
                      <a16:colId xmlns:a16="http://schemas.microsoft.com/office/drawing/2014/main" val="712165512"/>
                    </a:ext>
                  </a:extLst>
                </a:gridCol>
                <a:gridCol w="1232919">
                  <a:extLst>
                    <a:ext uri="{9D8B030D-6E8A-4147-A177-3AD203B41FA5}">
                      <a16:colId xmlns:a16="http://schemas.microsoft.com/office/drawing/2014/main" val="4243807298"/>
                    </a:ext>
                  </a:extLst>
                </a:gridCol>
              </a:tblGrid>
              <a:tr h="328748">
                <a:tc rowSpan="3">
                  <a:txBody>
                    <a:bodyPr/>
                    <a:lstStyle/>
                    <a:p>
                      <a:pPr marL="0" marR="0" algn="ctr">
                        <a:lnSpc>
                          <a:spcPct val="115000"/>
                        </a:lnSpc>
                        <a:spcBef>
                          <a:spcPts val="0"/>
                        </a:spcBef>
                        <a:spcAft>
                          <a:spcPts val="0"/>
                        </a:spcAft>
                      </a:pPr>
                      <a:r>
                        <a:rPr lang="en-US" sz="1600">
                          <a:effectLst/>
                          <a:latin typeface="Cambria" panose="02040503050406030204" pitchFamily="18" charset="0"/>
                        </a:rPr>
                        <a:t>Dataset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gridSpan="6">
                  <a:txBody>
                    <a:bodyPr/>
                    <a:lstStyle/>
                    <a:p>
                      <a:pPr marL="0" marR="0" algn="ctr">
                        <a:lnSpc>
                          <a:spcPct val="115000"/>
                        </a:lnSpc>
                        <a:spcBef>
                          <a:spcPts val="0"/>
                        </a:spcBef>
                        <a:spcAft>
                          <a:spcPts val="0"/>
                        </a:spcAft>
                      </a:pPr>
                      <a:r>
                        <a:rPr lang="en-US" sz="1600">
                          <a:effectLst/>
                          <a:latin typeface="Cambria" panose="02040503050406030204" pitchFamily="18" charset="0"/>
                        </a:rPr>
                        <a:t>Deep Learning Framework</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algn="ctr">
                        <a:lnSpc>
                          <a:spcPct val="115000"/>
                        </a:lnSpc>
                        <a:spcBef>
                          <a:spcPts val="0"/>
                        </a:spcBef>
                        <a:spcAft>
                          <a:spcPts val="0"/>
                        </a:spcAft>
                      </a:pPr>
                      <a:r>
                        <a:rPr lang="en-US" sz="1600">
                          <a:effectLst/>
                          <a:latin typeface="Cambria" panose="02040503050406030204" pitchFamily="18" charset="0"/>
                        </a:rPr>
                        <a:t>Deep Learning Framework</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15650688"/>
                  </a:ext>
                </a:extLst>
              </a:tr>
              <a:tr h="328748">
                <a:tc vMerge="1">
                  <a:txBody>
                    <a:bodyPr/>
                    <a:lstStyle/>
                    <a:p>
                      <a:endParaRPr lang="en-US"/>
                    </a:p>
                  </a:txBody>
                  <a:tcPr/>
                </a:tc>
                <a:tc gridSpan="6">
                  <a:txBody>
                    <a:bodyPr/>
                    <a:lstStyle/>
                    <a:p>
                      <a:pPr marL="0" marR="0" algn="ctr">
                        <a:lnSpc>
                          <a:spcPct val="115000"/>
                        </a:lnSpc>
                        <a:spcBef>
                          <a:spcPts val="0"/>
                        </a:spcBef>
                        <a:spcAft>
                          <a:spcPts val="0"/>
                        </a:spcAft>
                      </a:pPr>
                      <a:r>
                        <a:rPr lang="en-US" sz="1600" b="1" dirty="0">
                          <a:effectLst/>
                          <a:latin typeface="Cambria" panose="02040503050406030204" pitchFamily="18" charset="0"/>
                        </a:rPr>
                        <a:t>CPU</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algn="ctr">
                        <a:lnSpc>
                          <a:spcPct val="115000"/>
                        </a:lnSpc>
                        <a:spcBef>
                          <a:spcPts val="0"/>
                        </a:spcBef>
                        <a:spcAft>
                          <a:spcPts val="0"/>
                        </a:spcAft>
                      </a:pPr>
                      <a:r>
                        <a:rPr lang="en-US" sz="1600" b="1">
                          <a:effectLst/>
                          <a:latin typeface="Cambria" panose="02040503050406030204" pitchFamily="18" charset="0"/>
                        </a:rPr>
                        <a:t>GPU</a:t>
                      </a:r>
                      <a:endParaRPr lang="en-US" sz="1400" b="1">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82920078"/>
                  </a:ext>
                </a:extLst>
              </a:tr>
              <a:tr h="328748">
                <a:tc vMerge="1">
                  <a:txBody>
                    <a:bodyPr/>
                    <a:lstStyle/>
                    <a:p>
                      <a:endParaRPr lang="en-US"/>
                    </a:p>
                  </a:txBody>
                  <a:tcPr/>
                </a:tc>
                <a:tc gridSpan="6">
                  <a:txBody>
                    <a:bodyPr/>
                    <a:lstStyle/>
                    <a:p>
                      <a:pPr marL="0" marR="0" algn="ctr">
                        <a:lnSpc>
                          <a:spcPct val="115000"/>
                        </a:lnSpc>
                        <a:spcBef>
                          <a:spcPts val="0"/>
                        </a:spcBef>
                        <a:spcAft>
                          <a:spcPts val="0"/>
                        </a:spcAft>
                      </a:pPr>
                      <a:r>
                        <a:rPr lang="en-US" sz="1600" b="1" dirty="0">
                          <a:effectLst/>
                          <a:latin typeface="Cambria" panose="02040503050406030204" pitchFamily="18" charset="0"/>
                        </a:rPr>
                        <a:t>Training Time (Second)</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marL="0" marR="0" algn="ctr">
                        <a:lnSpc>
                          <a:spcPct val="115000"/>
                        </a:lnSpc>
                        <a:spcBef>
                          <a:spcPts val="0"/>
                        </a:spcBef>
                        <a:spcAft>
                          <a:spcPts val="0"/>
                        </a:spcAft>
                      </a:pPr>
                      <a:r>
                        <a:rPr lang="en-US" sz="1600" b="1" dirty="0">
                          <a:effectLst/>
                          <a:latin typeface="Cambria" panose="02040503050406030204" pitchFamily="18" charset="0"/>
                        </a:rPr>
                        <a:t>Training Time</a:t>
                      </a:r>
                      <a:endParaRPr lang="en-US" sz="1400" b="1"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95406453"/>
                  </a:ext>
                </a:extLst>
              </a:tr>
              <a:tr h="677952">
                <a:tc rowSpan="3">
                  <a:txBody>
                    <a:bodyPr/>
                    <a:lstStyle/>
                    <a:p>
                      <a:pPr marL="0" marR="0" algn="l">
                        <a:lnSpc>
                          <a:spcPct val="115000"/>
                        </a:lnSpc>
                        <a:spcBef>
                          <a:spcPts val="0"/>
                        </a:spcBef>
                        <a:spcAft>
                          <a:spcPts val="0"/>
                        </a:spcAft>
                      </a:pPr>
                      <a:r>
                        <a:rPr lang="en-US" sz="1600" dirty="0" smtClean="0">
                          <a:effectLst/>
                          <a:latin typeface="Cambria" panose="02040503050406030204" pitchFamily="18" charset="0"/>
                        </a:rPr>
                        <a:t>MNIST</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DLL</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Caffe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smtClean="0">
                          <a:effectLst/>
                          <a:latin typeface="Cambria" panose="02040503050406030204" pitchFamily="18" charset="0"/>
                        </a:rPr>
                        <a:t>Tensor</a:t>
                      </a:r>
                    </a:p>
                    <a:p>
                      <a:pPr marL="0" marR="0" algn="l">
                        <a:lnSpc>
                          <a:spcPct val="115000"/>
                        </a:lnSpc>
                        <a:spcBef>
                          <a:spcPts val="0"/>
                        </a:spcBef>
                        <a:spcAft>
                          <a:spcPts val="0"/>
                        </a:spcAft>
                      </a:pPr>
                      <a:r>
                        <a:rPr lang="en-US" sz="1600" dirty="0" smtClean="0">
                          <a:effectLst/>
                          <a:latin typeface="Cambria" panose="02040503050406030204" pitchFamily="18" charset="0"/>
                        </a:rPr>
                        <a:t>Flow</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Torch</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Keras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DeepLearning4J</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DLL</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Caffe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TensorFlow</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Torch</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Keras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DeepLearning4J</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1490573"/>
                  </a:ext>
                </a:extLst>
              </a:tr>
              <a:tr h="677952">
                <a:tc vMerge="1">
                  <a:txBody>
                    <a:bodyPr/>
                    <a:lstStyle/>
                    <a:p>
                      <a:endParaRPr lang="en-US"/>
                    </a:p>
                  </a:txBody>
                  <a:tcPr/>
                </a:tc>
                <a:tc>
                  <a:txBody>
                    <a:bodyPr/>
                    <a:lstStyle/>
                    <a:p>
                      <a:pPr marL="0" marR="0" algn="l">
                        <a:lnSpc>
                          <a:spcPct val="115000"/>
                        </a:lnSpc>
                        <a:spcBef>
                          <a:spcPts val="0"/>
                        </a:spcBef>
                        <a:spcAft>
                          <a:spcPts val="0"/>
                        </a:spcAft>
                      </a:pPr>
                      <a:r>
                        <a:rPr lang="en-US" sz="1600">
                          <a:effectLst/>
                          <a:latin typeface="Cambria" panose="02040503050406030204" pitchFamily="18" charset="0"/>
                        </a:rPr>
                        <a:t>355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1,781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1,303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1,573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1,282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2,953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355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564</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160</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988</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185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1,193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7442305"/>
                  </a:ext>
                </a:extLst>
              </a:tr>
              <a:tr h="328748">
                <a:tc vMerge="1">
                  <a:txBody>
                    <a:bodyPr/>
                    <a:lstStyle/>
                    <a:p>
                      <a:endParaRPr lang="en-US"/>
                    </a:p>
                  </a:txBody>
                  <a:tcPr/>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gridSpan="6">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1213718"/>
                  </a:ext>
                </a:extLst>
              </a:tr>
              <a:tr h="677952">
                <a:tc>
                  <a:txBody>
                    <a:bodyPr/>
                    <a:lstStyle/>
                    <a:p>
                      <a:pPr marL="0" marR="0" algn="l">
                        <a:lnSpc>
                          <a:spcPct val="115000"/>
                        </a:lnSpc>
                        <a:spcBef>
                          <a:spcPts val="0"/>
                        </a:spcBef>
                        <a:spcAft>
                          <a:spcPts val="0"/>
                        </a:spcAft>
                      </a:pPr>
                      <a:r>
                        <a:rPr lang="en-US" sz="1600">
                          <a:effectLst/>
                          <a:latin typeface="Cambria" panose="02040503050406030204" pitchFamily="18" charset="0"/>
                        </a:rPr>
                        <a:t>CIFAR</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1,061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2,677</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1,790</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2,097</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1,741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1,061</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572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272</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1,027</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313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2147189"/>
                  </a:ext>
                </a:extLst>
              </a:tr>
              <a:tr h="328748">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gridSpan="6">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1648478"/>
                  </a:ext>
                </a:extLst>
              </a:tr>
              <a:tr h="677952">
                <a:tc>
                  <a:txBody>
                    <a:bodyPr/>
                    <a:lstStyle/>
                    <a:p>
                      <a:pPr marL="0" marR="0" algn="l">
                        <a:lnSpc>
                          <a:spcPct val="115000"/>
                        </a:lnSpc>
                        <a:spcBef>
                          <a:spcPts val="0"/>
                        </a:spcBef>
                        <a:spcAft>
                          <a:spcPts val="0"/>
                        </a:spcAft>
                      </a:pPr>
                      <a:r>
                        <a:rPr lang="en-US" sz="1600">
                          <a:effectLst/>
                          <a:latin typeface="Cambria" panose="02040503050406030204" pitchFamily="18" charset="0"/>
                        </a:rPr>
                        <a:t>ImageNet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3,025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6,875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5,912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9,682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5,034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30,954</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3,025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1,475</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945</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2,432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903</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dirty="0">
                          <a:effectLst/>
                          <a:latin typeface="Cambria" panose="02040503050406030204" pitchFamily="18" charset="0"/>
                        </a:rPr>
                        <a:t>1.35* 10</a:t>
                      </a:r>
                      <a:r>
                        <a:rPr lang="en-US" sz="1600" baseline="30000" dirty="0">
                          <a:effectLst/>
                          <a:latin typeface="Cambria" panose="02040503050406030204" pitchFamily="18" charset="0"/>
                        </a:rPr>
                        <a:t>5</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2752851"/>
                  </a:ext>
                </a:extLst>
              </a:tr>
              <a:tr h="328748">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gridSpan="6">
                  <a:txBody>
                    <a:bodyPr/>
                    <a:lstStyle/>
                    <a:p>
                      <a:pPr marL="0" marR="0" algn="l">
                        <a:lnSpc>
                          <a:spcPct val="115000"/>
                        </a:lnSpc>
                        <a:spcBef>
                          <a:spcPts val="0"/>
                        </a:spcBef>
                        <a:spcAft>
                          <a:spcPts val="0"/>
                        </a:spcAft>
                      </a:pPr>
                      <a:r>
                        <a:rPr lang="en-US" sz="1600" dirty="0">
                          <a:effectLst/>
                          <a:latin typeface="Cambria" panose="02040503050406030204" pitchFamily="18" charset="0"/>
                        </a:rPr>
                        <a:t> </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2740247"/>
                  </a:ext>
                </a:extLst>
              </a:tr>
            </a:tbl>
          </a:graphicData>
        </a:graphic>
      </p:graphicFrame>
    </p:spTree>
    <p:extLst>
      <p:ext uri="{BB962C8B-B14F-4D97-AF65-F5344CB8AC3E}">
        <p14:creationId xmlns:p14="http://schemas.microsoft.com/office/powerpoint/2010/main" val="2394876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2412"/>
          </a:xfrm>
        </p:spPr>
        <p:txBody>
          <a:bodyPr/>
          <a:lstStyle/>
          <a:p>
            <a:r>
              <a:rPr lang="en-US" dirty="0" smtClean="0">
                <a:latin typeface="Cambria" panose="02040503050406030204" pitchFamily="18" charset="0"/>
              </a:rPr>
              <a:t>Findings</a:t>
            </a:r>
            <a:endParaRPr lang="en-US" dirty="0">
              <a:latin typeface="Cambria" panose="02040503050406030204" pitchFamily="18" charset="0"/>
            </a:endParaRPr>
          </a:p>
        </p:txBody>
      </p:sp>
      <p:sp>
        <p:nvSpPr>
          <p:cNvPr id="3" name="Content Placeholder 2"/>
          <p:cNvSpPr>
            <a:spLocks noGrp="1"/>
          </p:cNvSpPr>
          <p:nvPr>
            <p:ph idx="1"/>
          </p:nvPr>
        </p:nvSpPr>
        <p:spPr>
          <a:xfrm>
            <a:off x="838200" y="1636294"/>
            <a:ext cx="10515600" cy="4796589"/>
          </a:xfrm>
        </p:spPr>
        <p:txBody>
          <a:bodyPr>
            <a:normAutofit/>
          </a:bodyPr>
          <a:lstStyle/>
          <a:p>
            <a:pPr algn="just">
              <a:lnSpc>
                <a:spcPct val="100000"/>
              </a:lnSpc>
            </a:pPr>
            <a:r>
              <a:rPr lang="en-IN" dirty="0">
                <a:latin typeface="Cambria" panose="02040503050406030204" pitchFamily="18" charset="0"/>
              </a:rPr>
              <a:t>As long as the data is small enough to fit on one machine, one machine with GPU capability outperforms other architectures </a:t>
            </a:r>
            <a:r>
              <a:rPr lang="en-IN" dirty="0" smtClean="0">
                <a:latin typeface="Cambria" panose="02040503050406030204" pitchFamily="18" charset="0"/>
              </a:rPr>
              <a:t>.</a:t>
            </a:r>
          </a:p>
          <a:p>
            <a:pPr algn="just">
              <a:lnSpc>
                <a:spcPct val="100000"/>
              </a:lnSpc>
            </a:pPr>
            <a:r>
              <a:rPr lang="en-US" dirty="0">
                <a:latin typeface="Cambria" panose="02040503050406030204" pitchFamily="18" charset="0"/>
              </a:rPr>
              <a:t>Network communication varies directly with model </a:t>
            </a:r>
            <a:r>
              <a:rPr lang="en-US" dirty="0" smtClean="0">
                <a:latin typeface="Cambria" panose="02040503050406030204" pitchFamily="18" charset="0"/>
              </a:rPr>
              <a:t>size.</a:t>
            </a:r>
          </a:p>
          <a:p>
            <a:pPr algn="just">
              <a:lnSpc>
                <a:spcPct val="100000"/>
              </a:lnSpc>
            </a:pPr>
            <a:r>
              <a:rPr lang="en-IN" dirty="0">
                <a:latin typeface="Cambria" panose="02040503050406030204" pitchFamily="18" charset="0"/>
              </a:rPr>
              <a:t>The local implementations have no data-parallelism and no network-overhead. </a:t>
            </a:r>
            <a:endParaRPr lang="en-IN" dirty="0" smtClean="0">
              <a:latin typeface="Cambria" panose="02040503050406030204" pitchFamily="18" charset="0"/>
            </a:endParaRPr>
          </a:p>
          <a:p>
            <a:pPr algn="just">
              <a:lnSpc>
                <a:spcPct val="100000"/>
              </a:lnSpc>
            </a:pPr>
            <a:r>
              <a:rPr lang="en-IN" dirty="0">
                <a:latin typeface="Cambria" panose="02040503050406030204" pitchFamily="18" charset="0"/>
              </a:rPr>
              <a:t>GPUs speeding up mathematical </a:t>
            </a:r>
            <a:r>
              <a:rPr lang="en-IN" dirty="0" smtClean="0">
                <a:latin typeface="Cambria" panose="02040503050406030204" pitchFamily="18" charset="0"/>
              </a:rPr>
              <a:t>operations.</a:t>
            </a:r>
          </a:p>
          <a:p>
            <a:pPr algn="just">
              <a:lnSpc>
                <a:spcPct val="100000"/>
              </a:lnSpc>
            </a:pPr>
            <a:r>
              <a:rPr lang="en-IN" dirty="0">
                <a:latin typeface="Cambria" panose="02040503050406030204" pitchFamily="18" charset="0"/>
              </a:rPr>
              <a:t>GPU has its own memory, so GPU memory can become a bottleneck if matrices are too large to fit the somewhat limited typical GPU </a:t>
            </a:r>
            <a:r>
              <a:rPr lang="en-IN" dirty="0" smtClean="0">
                <a:latin typeface="Cambria" panose="02040503050406030204" pitchFamily="18" charset="0"/>
              </a:rPr>
              <a:t>memory.</a:t>
            </a:r>
            <a:endParaRPr lang="en-US" dirty="0">
              <a:latin typeface="Cambria" panose="02040503050406030204" pitchFamily="18" charset="0"/>
            </a:endParaRPr>
          </a:p>
        </p:txBody>
      </p:sp>
    </p:spTree>
    <p:extLst>
      <p:ext uri="{BB962C8B-B14F-4D97-AF65-F5344CB8AC3E}">
        <p14:creationId xmlns:p14="http://schemas.microsoft.com/office/powerpoint/2010/main" val="22776339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8662"/>
            <a:ext cx="10515600" cy="805949"/>
          </a:xfrm>
        </p:spPr>
        <p:txBody>
          <a:bodyPr/>
          <a:lstStyle/>
          <a:p>
            <a:pPr lvl="0"/>
            <a:r>
              <a:rPr lang="en-US" dirty="0" smtClean="0">
                <a:latin typeface="Cambria" panose="02040503050406030204" pitchFamily="18" charset="0"/>
              </a:rPr>
              <a:t>Comparison of Framework</a:t>
            </a:r>
            <a:endParaRPr lang="en-US" dirty="0">
              <a:latin typeface="Cambria" panose="020405030504060302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39820651"/>
              </p:ext>
            </p:extLst>
          </p:nvPr>
        </p:nvGraphicFramePr>
        <p:xfrm>
          <a:off x="192503" y="1251284"/>
          <a:ext cx="11774909" cy="5606716"/>
        </p:xfrm>
        <a:graphic>
          <a:graphicData uri="http://schemas.openxmlformats.org/drawingml/2006/table">
            <a:tbl>
              <a:tblPr firstRow="1" firstCol="1" bandRow="1">
                <a:tableStyleId>{5C22544A-7EE6-4342-B048-85BDC9FD1C3A}</a:tableStyleId>
              </a:tblPr>
              <a:tblGrid>
                <a:gridCol w="1866995">
                  <a:extLst>
                    <a:ext uri="{9D8B030D-6E8A-4147-A177-3AD203B41FA5}">
                      <a16:colId xmlns:a16="http://schemas.microsoft.com/office/drawing/2014/main" val="1474477431"/>
                    </a:ext>
                  </a:extLst>
                </a:gridCol>
                <a:gridCol w="1046275">
                  <a:extLst>
                    <a:ext uri="{9D8B030D-6E8A-4147-A177-3AD203B41FA5}">
                      <a16:colId xmlns:a16="http://schemas.microsoft.com/office/drawing/2014/main" val="4232042353"/>
                    </a:ext>
                  </a:extLst>
                </a:gridCol>
                <a:gridCol w="981242">
                  <a:extLst>
                    <a:ext uri="{9D8B030D-6E8A-4147-A177-3AD203B41FA5}">
                      <a16:colId xmlns:a16="http://schemas.microsoft.com/office/drawing/2014/main" val="2835858068"/>
                    </a:ext>
                  </a:extLst>
                </a:gridCol>
                <a:gridCol w="830598">
                  <a:extLst>
                    <a:ext uri="{9D8B030D-6E8A-4147-A177-3AD203B41FA5}">
                      <a16:colId xmlns:a16="http://schemas.microsoft.com/office/drawing/2014/main" val="2053652044"/>
                    </a:ext>
                  </a:extLst>
                </a:gridCol>
                <a:gridCol w="920327">
                  <a:extLst>
                    <a:ext uri="{9D8B030D-6E8A-4147-A177-3AD203B41FA5}">
                      <a16:colId xmlns:a16="http://schemas.microsoft.com/office/drawing/2014/main" val="350731329"/>
                    </a:ext>
                  </a:extLst>
                </a:gridCol>
                <a:gridCol w="798495">
                  <a:extLst>
                    <a:ext uri="{9D8B030D-6E8A-4147-A177-3AD203B41FA5}">
                      <a16:colId xmlns:a16="http://schemas.microsoft.com/office/drawing/2014/main" val="4192610928"/>
                    </a:ext>
                  </a:extLst>
                </a:gridCol>
                <a:gridCol w="1499852">
                  <a:extLst>
                    <a:ext uri="{9D8B030D-6E8A-4147-A177-3AD203B41FA5}">
                      <a16:colId xmlns:a16="http://schemas.microsoft.com/office/drawing/2014/main" val="1044593839"/>
                    </a:ext>
                  </a:extLst>
                </a:gridCol>
                <a:gridCol w="3831125">
                  <a:extLst>
                    <a:ext uri="{9D8B030D-6E8A-4147-A177-3AD203B41FA5}">
                      <a16:colId xmlns:a16="http://schemas.microsoft.com/office/drawing/2014/main" val="1471454087"/>
                    </a:ext>
                  </a:extLst>
                </a:gridCol>
              </a:tblGrid>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Framework</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Core</a:t>
                      </a:r>
                      <a:endParaRPr lang="en-US" sz="1400">
                        <a:effectLst/>
                        <a:latin typeface="Cambria" panose="02040503050406030204" pitchFamily="18" charset="0"/>
                      </a:endParaRPr>
                    </a:p>
                    <a:p>
                      <a:pPr marL="0" marR="0" algn="just">
                        <a:lnSpc>
                          <a:spcPct val="115000"/>
                        </a:lnSpc>
                        <a:spcBef>
                          <a:spcPts val="0"/>
                        </a:spcBef>
                        <a:spcAft>
                          <a:spcPts val="0"/>
                        </a:spcAft>
                      </a:pPr>
                      <a:r>
                        <a:rPr lang="en-US" sz="1600">
                          <a:effectLst/>
                          <a:latin typeface="Cambria" panose="02040503050406030204" pitchFamily="18" charset="0"/>
                        </a:rPr>
                        <a:t>Language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Bindings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dirty="0">
                          <a:effectLst/>
                          <a:latin typeface="Cambria" panose="02040503050406030204" pitchFamily="18" charset="0"/>
                        </a:rPr>
                        <a:t>Single</a:t>
                      </a:r>
                      <a:endParaRPr lang="en-US" sz="1400" dirty="0">
                        <a:effectLst/>
                        <a:latin typeface="Cambria" panose="02040503050406030204" pitchFamily="18" charset="0"/>
                      </a:endParaRPr>
                    </a:p>
                    <a:p>
                      <a:pPr marL="0" marR="0" algn="just">
                        <a:lnSpc>
                          <a:spcPct val="115000"/>
                        </a:lnSpc>
                        <a:spcBef>
                          <a:spcPts val="0"/>
                        </a:spcBef>
                        <a:spcAft>
                          <a:spcPts val="0"/>
                        </a:spcAft>
                      </a:pPr>
                      <a:r>
                        <a:rPr lang="en-US" sz="1600" dirty="0">
                          <a:effectLst/>
                          <a:latin typeface="Cambria" panose="02040503050406030204" pitchFamily="18" charset="0"/>
                        </a:rPr>
                        <a:t>GPU</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Multi</a:t>
                      </a:r>
                      <a:endParaRPr lang="en-US" sz="1400">
                        <a:effectLst/>
                        <a:latin typeface="Cambria" panose="02040503050406030204" pitchFamily="18" charset="0"/>
                      </a:endParaRPr>
                    </a:p>
                    <a:p>
                      <a:pPr marL="0" marR="0" algn="just">
                        <a:lnSpc>
                          <a:spcPct val="115000"/>
                        </a:lnSpc>
                        <a:spcBef>
                          <a:spcPts val="0"/>
                        </a:spcBef>
                        <a:spcAft>
                          <a:spcPts val="0"/>
                        </a:spcAft>
                      </a:pPr>
                      <a:r>
                        <a:rPr lang="en-US" sz="1600">
                          <a:effectLst/>
                          <a:latin typeface="Cambria" panose="02040503050406030204" pitchFamily="18" charset="0"/>
                        </a:rPr>
                        <a:t>GPU</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Open </a:t>
                      </a:r>
                      <a:endParaRPr lang="en-US" sz="1400">
                        <a:effectLst/>
                        <a:latin typeface="Cambria" panose="02040503050406030204" pitchFamily="18" charset="0"/>
                      </a:endParaRPr>
                    </a:p>
                    <a:p>
                      <a:pPr marL="0" marR="0" algn="just">
                        <a:lnSpc>
                          <a:spcPct val="115000"/>
                        </a:lnSpc>
                        <a:spcBef>
                          <a:spcPts val="0"/>
                        </a:spcBef>
                        <a:spcAft>
                          <a:spcPts val="0"/>
                        </a:spcAft>
                      </a:pPr>
                      <a:r>
                        <a:rPr lang="en-US" sz="1600">
                          <a:effectLst/>
                          <a:latin typeface="Cambria" panose="02040503050406030204" pitchFamily="18" charset="0"/>
                        </a:rPr>
                        <a:t>Source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Distributed</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Comments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5655804"/>
                  </a:ext>
                </a:extLst>
              </a:tr>
              <a:tr h="997601">
                <a:tc>
                  <a:txBody>
                    <a:bodyPr/>
                    <a:lstStyle/>
                    <a:p>
                      <a:pPr marL="0" marR="0" algn="just">
                        <a:lnSpc>
                          <a:spcPct val="115000"/>
                        </a:lnSpc>
                        <a:spcBef>
                          <a:spcPts val="0"/>
                        </a:spcBef>
                        <a:spcAft>
                          <a:spcPts val="0"/>
                        </a:spcAft>
                      </a:pPr>
                      <a:r>
                        <a:rPr lang="en-US" sz="1600">
                          <a:effectLst/>
                          <a:latin typeface="Cambria" panose="02040503050406030204" pitchFamily="18" charset="0"/>
                        </a:rPr>
                        <a:t>Caffe</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Python, Matlab</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See com.yahoo.ml.C affeOnSpark</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Mostly for Image Classification, Models/ layers expressed in proto format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2357482"/>
                  </a:ext>
                </a:extLst>
              </a:tr>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Theano/Pylearn 2</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In progress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latin typeface="Cambria" panose="02040503050406030204" pitchFamily="18" charset="0"/>
                          <a:sym typeface="Wingdings 2" panose="05020102010507070707" pitchFamily="18" charset="2"/>
                        </a:rPr>
                        <a:t></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No</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Transparent use of GPU, General purpose, Computation as DAG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32397483"/>
                  </a:ext>
                </a:extLst>
              </a:tr>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Torch7</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Lua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See Twitter’s torch-distlearn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Baidu’s Deep Speech open sourced. Very efficient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1441618"/>
                  </a:ext>
                </a:extLst>
              </a:tr>
              <a:tr h="658445">
                <a:tc>
                  <a:txBody>
                    <a:bodyPr/>
                    <a:lstStyle/>
                    <a:p>
                      <a:pPr marL="0" marR="0" algn="just">
                        <a:lnSpc>
                          <a:spcPct val="115000"/>
                        </a:lnSpc>
                        <a:spcBef>
                          <a:spcPts val="0"/>
                        </a:spcBef>
                        <a:spcAft>
                          <a:spcPts val="0"/>
                        </a:spcAft>
                      </a:pPr>
                      <a:r>
                        <a:rPr lang="en-US" sz="1600" dirty="0">
                          <a:effectLst/>
                          <a:latin typeface="Cambria" panose="02040503050406030204" pitchFamily="18" charset="0"/>
                        </a:rPr>
                        <a:t>TensorFlow</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err="1">
                          <a:effectLst/>
                          <a:latin typeface="Cambria" panose="02040503050406030204" pitchFamily="18" charset="0"/>
                        </a:rPr>
                        <a:t>Upto</a:t>
                      </a:r>
                      <a:r>
                        <a:rPr lang="en-US" sz="1600" dirty="0">
                          <a:effectLst/>
                          <a:latin typeface="Cambria" panose="02040503050406030204" pitchFamily="18" charset="0"/>
                        </a:rPr>
                        <a:t> 4 GPUs</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Not Open Sourced</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Slower than theano/ Torch, Computation as DAG</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0769346"/>
                  </a:ext>
                </a:extLst>
              </a:tr>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DL4J</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Java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Distributed</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Supports GPUs via CUDA, Support for Hadoop/ Spark</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06812948"/>
                  </a:ext>
                </a:extLst>
              </a:tr>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SystemML</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Java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Python,</a:t>
                      </a:r>
                      <a:endParaRPr lang="en-US" sz="1400">
                        <a:effectLst/>
                        <a:latin typeface="Cambria" panose="02040503050406030204" pitchFamily="18" charset="0"/>
                      </a:endParaRPr>
                    </a:p>
                    <a:p>
                      <a:pPr marL="0" marR="0" algn="just">
                        <a:lnSpc>
                          <a:spcPct val="115000"/>
                        </a:lnSpc>
                        <a:spcBef>
                          <a:spcPts val="0"/>
                        </a:spcBef>
                        <a:spcAft>
                          <a:spcPts val="0"/>
                        </a:spcAft>
                      </a:pPr>
                      <a:r>
                        <a:rPr lang="en-US" sz="1600">
                          <a:effectLst/>
                          <a:latin typeface="Cambria" panose="02040503050406030204" pitchFamily="18" charset="0"/>
                        </a:rPr>
                        <a:t>Scala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In</a:t>
                      </a:r>
                      <a:endParaRPr lang="en-US" sz="1400">
                        <a:effectLst/>
                        <a:latin typeface="Cambria" panose="02040503050406030204" pitchFamily="18" charset="0"/>
                      </a:endParaRPr>
                    </a:p>
                    <a:p>
                      <a:pPr marL="0" marR="0" algn="ctr">
                        <a:lnSpc>
                          <a:spcPct val="115000"/>
                        </a:lnSpc>
                        <a:spcBef>
                          <a:spcPts val="0"/>
                        </a:spcBef>
                        <a:spcAft>
                          <a:spcPts val="0"/>
                        </a:spcAft>
                      </a:pPr>
                      <a:r>
                        <a:rPr lang="en-US" sz="1600">
                          <a:effectLst/>
                          <a:latin typeface="Cambria" panose="02040503050406030204" pitchFamily="18" charset="0"/>
                        </a:rPr>
                        <a:t>Process</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Not yet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Distributed</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 </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6988191"/>
                  </a:ext>
                </a:extLst>
              </a:tr>
              <a:tr h="658445">
                <a:tc>
                  <a:txBody>
                    <a:bodyPr/>
                    <a:lstStyle/>
                    <a:p>
                      <a:pPr marL="0" marR="0" algn="just">
                        <a:lnSpc>
                          <a:spcPct val="115000"/>
                        </a:lnSpc>
                        <a:spcBef>
                          <a:spcPts val="0"/>
                        </a:spcBef>
                        <a:spcAft>
                          <a:spcPts val="0"/>
                        </a:spcAft>
                      </a:pPr>
                      <a:r>
                        <a:rPr lang="en-US" sz="1600">
                          <a:effectLst/>
                          <a:latin typeface="Cambria" panose="02040503050406030204" pitchFamily="18" charset="0"/>
                        </a:rPr>
                        <a:t>Minerva/ CXXNet</a:t>
                      </a:r>
                      <a:endParaRPr lang="en-US" sz="1400">
                        <a:effectLst/>
                        <a:latin typeface="Cambria" panose="02040503050406030204" pitchFamily="18" charset="0"/>
                      </a:endParaRPr>
                    </a:p>
                    <a:p>
                      <a:pPr marL="0" marR="0" algn="just">
                        <a:lnSpc>
                          <a:spcPct val="115000"/>
                        </a:lnSpc>
                        <a:spcBef>
                          <a:spcPts val="0"/>
                        </a:spcBef>
                        <a:spcAft>
                          <a:spcPts val="0"/>
                        </a:spcAft>
                      </a:pPr>
                      <a:r>
                        <a:rPr lang="en-US" sz="1600">
                          <a:effectLst/>
                          <a:latin typeface="Cambria" panose="02040503050406030204" pitchFamily="18" charset="0"/>
                        </a:rPr>
                        <a:t>(Smola)</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C++</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Python</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Cambria" panose="02040503050406030204" pitchFamily="18" charset="0"/>
                          <a:sym typeface="Wingdings 2" panose="05020102010507070707" pitchFamily="18" charset="2"/>
                        </a:rPr>
                        <a:t></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Cambria" panose="02040503050406030204" pitchFamily="18" charset="0"/>
                        </a:rPr>
                        <a:t>Distributed</a:t>
                      </a:r>
                      <a:endParaRPr lang="en-US" sz="140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u="sng" dirty="0">
                          <a:effectLst/>
                          <a:latin typeface="Cambria" panose="02040503050406030204" pitchFamily="18" charset="0"/>
                          <a:hlinkClick r:id="rId2"/>
                        </a:rPr>
                        <a:t>https://github.com/dmlc.Minerva~Theano</a:t>
                      </a:r>
                      <a:r>
                        <a:rPr lang="en-US" sz="1600" dirty="0">
                          <a:effectLst/>
                          <a:latin typeface="Cambria" panose="02040503050406030204" pitchFamily="18" charset="0"/>
                        </a:rPr>
                        <a:t> and </a:t>
                      </a:r>
                      <a:r>
                        <a:rPr lang="en-US" sz="1600" dirty="0" err="1">
                          <a:effectLst/>
                          <a:latin typeface="Cambria" panose="02040503050406030204" pitchFamily="18" charset="0"/>
                        </a:rPr>
                        <a:t>CXXNet</a:t>
                      </a:r>
                      <a:r>
                        <a:rPr lang="en-US" sz="1600" dirty="0">
                          <a:effectLst/>
                          <a:latin typeface="Cambria" panose="02040503050406030204" pitchFamily="18" charset="0"/>
                        </a:rPr>
                        <a:t>~ </a:t>
                      </a:r>
                      <a:r>
                        <a:rPr lang="en-US" sz="1600" dirty="0" err="1">
                          <a:effectLst/>
                          <a:latin typeface="Cambria" panose="02040503050406030204" pitchFamily="18" charset="0"/>
                        </a:rPr>
                        <a:t>Caffe</a:t>
                      </a:r>
                      <a:endParaRPr lang="en-US" sz="1400" dirty="0">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17750213"/>
                  </a:ext>
                </a:extLst>
              </a:tr>
            </a:tbl>
          </a:graphicData>
        </a:graphic>
      </p:graphicFrame>
    </p:spTree>
    <p:extLst>
      <p:ext uri="{BB962C8B-B14F-4D97-AF65-F5344CB8AC3E}">
        <p14:creationId xmlns:p14="http://schemas.microsoft.com/office/powerpoint/2010/main" val="143270232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Transfer </a:t>
            </a:r>
            <a:r>
              <a:rPr lang="en-US" dirty="0" smtClean="0">
                <a:latin typeface="Cambria" panose="02040503050406030204" pitchFamily="18" charset="0"/>
              </a:rPr>
              <a:t>Learning</a:t>
            </a:r>
            <a:endParaRPr lang="en-US" dirty="0">
              <a:latin typeface="Cambria" panose="02040503050406030204" pitchFamily="18" charset="0"/>
            </a:endParaRPr>
          </a:p>
        </p:txBody>
      </p:sp>
      <p:sp>
        <p:nvSpPr>
          <p:cNvPr id="3" name="Content Placeholder 2"/>
          <p:cNvSpPr>
            <a:spLocks noGrp="1"/>
          </p:cNvSpPr>
          <p:nvPr>
            <p:ph idx="1"/>
          </p:nvPr>
        </p:nvSpPr>
        <p:spPr/>
        <p:txBody>
          <a:bodyPr/>
          <a:lstStyle/>
          <a:p>
            <a:pPr algn="just"/>
            <a:r>
              <a:rPr lang="en-US" dirty="0">
                <a:latin typeface="Cambria" panose="02040503050406030204" pitchFamily="18" charset="0"/>
              </a:rPr>
              <a:t>Instead of training the network from scratch, transfer learning utilizes a trained model on a different dataset, and adapts it to the problem that we're trying to solve</a:t>
            </a:r>
            <a:r>
              <a:rPr lang="en-US" dirty="0" smtClean="0">
                <a:latin typeface="Cambria" panose="02040503050406030204" pitchFamily="18" charset="0"/>
              </a:rPr>
              <a:t>.</a:t>
            </a:r>
          </a:p>
          <a:p>
            <a:pPr marL="0" indent="0" algn="just">
              <a:buNone/>
            </a:pPr>
            <a:endParaRPr lang="en-US" dirty="0">
              <a:latin typeface="Cambria" panose="02040503050406030204" pitchFamily="18" charset="0"/>
            </a:endParaRPr>
          </a:p>
          <a:p>
            <a:pPr marL="0" indent="0" algn="just">
              <a:lnSpc>
                <a:spcPct val="150000"/>
              </a:lnSpc>
              <a:buNone/>
            </a:pPr>
            <a:r>
              <a:rPr lang="en-US" b="1" dirty="0" smtClean="0">
                <a:solidFill>
                  <a:srgbClr val="C00000"/>
                </a:solidFill>
                <a:latin typeface="Cambria" panose="02040503050406030204" pitchFamily="18" charset="0"/>
              </a:rPr>
              <a:t>2 strategies for transfer learning</a:t>
            </a:r>
          </a:p>
          <a:p>
            <a:pPr algn="just">
              <a:lnSpc>
                <a:spcPct val="150000"/>
              </a:lnSpc>
            </a:pPr>
            <a:r>
              <a:rPr lang="en-US" dirty="0" smtClean="0">
                <a:latin typeface="Cambria" panose="02040503050406030204" pitchFamily="18" charset="0"/>
              </a:rPr>
              <a:t>Utilize the trained model as a fixed feature extractor</a:t>
            </a:r>
          </a:p>
          <a:p>
            <a:pPr algn="just">
              <a:lnSpc>
                <a:spcPct val="150000"/>
              </a:lnSpc>
            </a:pPr>
            <a:r>
              <a:rPr lang="en-US" dirty="0" smtClean="0">
                <a:latin typeface="Cambria" panose="02040503050406030204" pitchFamily="18" charset="0"/>
              </a:rPr>
              <a:t>Fine-tune </a:t>
            </a:r>
            <a:r>
              <a:rPr lang="en-US" dirty="0">
                <a:latin typeface="Cambria" panose="02040503050406030204" pitchFamily="18" charset="0"/>
              </a:rPr>
              <a:t>the trained </a:t>
            </a:r>
            <a:r>
              <a:rPr lang="en-US" dirty="0" smtClean="0">
                <a:latin typeface="Cambria" panose="02040503050406030204" pitchFamily="18" charset="0"/>
              </a:rPr>
              <a:t>model</a:t>
            </a:r>
            <a:endParaRPr lang="en-US" dirty="0">
              <a:latin typeface="Cambria" panose="02040503050406030204" pitchFamily="18" charset="0"/>
            </a:endParaRPr>
          </a:p>
        </p:txBody>
      </p:sp>
    </p:spTree>
    <p:extLst>
      <p:ext uri="{BB962C8B-B14F-4D97-AF65-F5344CB8AC3E}">
        <p14:creationId xmlns:p14="http://schemas.microsoft.com/office/powerpoint/2010/main" val="9961868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mbria" panose="02040503050406030204" pitchFamily="18" charset="0"/>
              </a:rPr>
              <a:t>Why deep representations?</a:t>
            </a:r>
          </a:p>
        </p:txBody>
      </p:sp>
      <p:sp>
        <p:nvSpPr>
          <p:cNvPr id="3" name="Content Placeholder 2"/>
          <p:cNvSpPr>
            <a:spLocks noGrp="1"/>
          </p:cNvSpPr>
          <p:nvPr>
            <p:ph idx="1"/>
          </p:nvPr>
        </p:nvSpPr>
        <p:spPr>
          <a:xfrm>
            <a:off x="838200" y="1690688"/>
            <a:ext cx="10796752" cy="4764361"/>
          </a:xfrm>
        </p:spPr>
        <p:txBody>
          <a:bodyPr>
            <a:normAutofit/>
          </a:bodyPr>
          <a:lstStyle/>
          <a:p>
            <a:r>
              <a:rPr lang="en-US" dirty="0">
                <a:latin typeface="Cambria" panose="02040503050406030204" pitchFamily="18" charset="0"/>
              </a:rPr>
              <a:t>Deep NN makes relations with data from simpler to complex. </a:t>
            </a:r>
            <a:endParaRPr lang="en-US" dirty="0" smtClean="0">
              <a:latin typeface="Cambria" panose="02040503050406030204" pitchFamily="18" charset="0"/>
            </a:endParaRPr>
          </a:p>
          <a:p>
            <a:r>
              <a:rPr lang="en-US" dirty="0" smtClean="0">
                <a:latin typeface="Cambria" panose="02040503050406030204" pitchFamily="18" charset="0"/>
              </a:rPr>
              <a:t>In </a:t>
            </a:r>
            <a:r>
              <a:rPr lang="en-US" dirty="0">
                <a:latin typeface="Cambria" panose="02040503050406030204" pitchFamily="18" charset="0"/>
              </a:rPr>
              <a:t>each layer it tries to make a relations between the previous layer. </a:t>
            </a:r>
            <a:endParaRPr lang="en-US" dirty="0" smtClean="0">
              <a:latin typeface="Cambria" panose="02040503050406030204" pitchFamily="18" charset="0"/>
            </a:endParaRPr>
          </a:p>
          <a:p>
            <a:r>
              <a:rPr lang="en-US" dirty="0" smtClean="0">
                <a:latin typeface="Cambria" panose="02040503050406030204" pitchFamily="18" charset="0"/>
              </a:rPr>
              <a:t>Face </a:t>
            </a:r>
            <a:r>
              <a:rPr lang="en-US" dirty="0">
                <a:latin typeface="Cambria" panose="02040503050406030204" pitchFamily="18" charset="0"/>
              </a:rPr>
              <a:t>recognition application: </a:t>
            </a:r>
          </a:p>
          <a:p>
            <a:pPr lvl="1"/>
            <a:r>
              <a:rPr lang="en-US" dirty="0" smtClean="0">
                <a:latin typeface="Cambria" panose="02040503050406030204" pitchFamily="18" charset="0"/>
              </a:rPr>
              <a:t>Image </a:t>
            </a:r>
            <a:r>
              <a:rPr lang="en-US" dirty="0">
                <a:latin typeface="Cambria" panose="02040503050406030204" pitchFamily="18" charset="0"/>
              </a:rPr>
              <a:t>==&gt; Edges ==&gt; Face parts ==&gt; Faces ==&gt; desired face </a:t>
            </a:r>
            <a:endParaRPr lang="en-US" dirty="0" smtClean="0">
              <a:latin typeface="Cambria" panose="02040503050406030204" pitchFamily="18" charset="0"/>
            </a:endParaRPr>
          </a:p>
          <a:p>
            <a:r>
              <a:rPr lang="en-US" dirty="0" smtClean="0">
                <a:latin typeface="Cambria" panose="02040503050406030204" pitchFamily="18" charset="0"/>
              </a:rPr>
              <a:t>Audio </a:t>
            </a:r>
            <a:r>
              <a:rPr lang="en-US" dirty="0">
                <a:latin typeface="Cambria" panose="02040503050406030204" pitchFamily="18" charset="0"/>
              </a:rPr>
              <a:t>recognition application: </a:t>
            </a:r>
            <a:endParaRPr lang="en-US" dirty="0" smtClean="0">
              <a:latin typeface="Cambria" panose="02040503050406030204" pitchFamily="18" charset="0"/>
            </a:endParaRPr>
          </a:p>
          <a:p>
            <a:pPr lvl="1"/>
            <a:r>
              <a:rPr lang="en-US" dirty="0" smtClean="0">
                <a:latin typeface="Cambria" panose="02040503050406030204" pitchFamily="18" charset="0"/>
              </a:rPr>
              <a:t>Audio </a:t>
            </a:r>
            <a:r>
              <a:rPr lang="en-US" dirty="0">
                <a:latin typeface="Cambria" panose="02040503050406030204" pitchFamily="18" charset="0"/>
              </a:rPr>
              <a:t>==&gt; Low level sound </a:t>
            </a:r>
            <a:r>
              <a:rPr lang="en-US" dirty="0" smtClean="0">
                <a:latin typeface="Cambria" panose="02040503050406030204" pitchFamily="18" charset="0"/>
              </a:rPr>
              <a:t>features </a:t>
            </a:r>
            <a:r>
              <a:rPr lang="en-US" dirty="0">
                <a:latin typeface="Cambria" panose="02040503050406030204" pitchFamily="18" charset="0"/>
              </a:rPr>
              <a:t>==&gt; Phonemes ==&gt; Words ==&gt; Sentences </a:t>
            </a:r>
            <a:endParaRPr lang="en-US" dirty="0" smtClean="0">
              <a:latin typeface="Cambria" panose="02040503050406030204" pitchFamily="18" charset="0"/>
            </a:endParaRPr>
          </a:p>
          <a:p>
            <a:r>
              <a:rPr lang="en-US" dirty="0" smtClean="0">
                <a:latin typeface="Cambria" panose="02040503050406030204" pitchFamily="18" charset="0"/>
              </a:rPr>
              <a:t>Neural </a:t>
            </a:r>
            <a:r>
              <a:rPr lang="en-US" dirty="0">
                <a:latin typeface="Cambria" panose="02040503050406030204" pitchFamily="18" charset="0"/>
              </a:rPr>
              <a:t>Researchers thinks that deep neural networks thinks like brains (Simple ==&gt; Complex)</a:t>
            </a:r>
          </a:p>
        </p:txBody>
      </p:sp>
    </p:spTree>
    <p:extLst>
      <p:ext uri="{BB962C8B-B14F-4D97-AF65-F5344CB8AC3E}">
        <p14:creationId xmlns:p14="http://schemas.microsoft.com/office/powerpoint/2010/main" val="3115727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0946" y="1108364"/>
            <a:ext cx="7549466" cy="4488872"/>
          </a:xfrm>
          <a:prstGeom prst="rect">
            <a:avLst/>
          </a:prstGeom>
        </p:spPr>
      </p:pic>
      <p:sp>
        <p:nvSpPr>
          <p:cNvPr id="8" name="Rectangle 7"/>
          <p:cNvSpPr/>
          <p:nvPr/>
        </p:nvSpPr>
        <p:spPr>
          <a:xfrm>
            <a:off x="0" y="6550223"/>
            <a:ext cx="9850582" cy="307777"/>
          </a:xfrm>
          <a:prstGeom prst="rect">
            <a:avLst/>
          </a:prstGeom>
        </p:spPr>
        <p:txBody>
          <a:bodyPr wrap="square">
            <a:spAutoFit/>
          </a:bodyPr>
          <a:lstStyle/>
          <a:p>
            <a:r>
              <a:rPr lang="en-US" sz="1400" dirty="0" smtClean="0">
                <a:latin typeface="Cambria" panose="02040503050406030204" pitchFamily="18" charset="0"/>
              </a:rPr>
              <a:t>Image Source: https</a:t>
            </a:r>
            <a:r>
              <a:rPr lang="en-US" sz="1400" dirty="0">
                <a:latin typeface="Cambria" panose="02040503050406030204" pitchFamily="18" charset="0"/>
              </a:rPr>
              <a:t>://www.kiv.zcu.cz/studies/predmety/uir/NS/Neocognitron/en/hierarch-det.html</a:t>
            </a:r>
          </a:p>
        </p:txBody>
      </p:sp>
      <p:pic>
        <p:nvPicPr>
          <p:cNvPr id="9" name="Picture 2" descr="Image result for facial recognition using deep learni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438865" y="0"/>
            <a:ext cx="37531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065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1194"/>
            <a:ext cx="10515600" cy="1325563"/>
          </a:xfrm>
        </p:spPr>
        <p:txBody>
          <a:bodyPr>
            <a:normAutofit fontScale="90000"/>
          </a:bodyPr>
          <a:lstStyle/>
          <a:p>
            <a:r>
              <a:rPr lang="en-US" sz="4900" b="1" dirty="0" smtClean="0">
                <a:latin typeface="Cambria" panose="02040503050406030204" pitchFamily="18" charset="0"/>
              </a:rPr>
              <a:t>Deep </a:t>
            </a:r>
            <a:r>
              <a:rPr lang="en-US" sz="4900" b="1" dirty="0">
                <a:latin typeface="Cambria" panose="02040503050406030204" pitchFamily="18" charset="0"/>
              </a:rPr>
              <a:t>Learning </a:t>
            </a:r>
            <a:r>
              <a:rPr lang="en-US" sz="4900" b="1" dirty="0" smtClean="0">
                <a:latin typeface="Cambria" panose="02040503050406030204" pitchFamily="18" charset="0"/>
              </a:rPr>
              <a:t>Architectures</a:t>
            </a:r>
            <a:r>
              <a:rPr lang="en-US" b="1" dirty="0" smtClean="0">
                <a:latin typeface="Cambria" panose="02040503050406030204" pitchFamily="18" charset="0"/>
              </a:rPr>
              <a:t/>
            </a:r>
            <a:br>
              <a:rPr lang="en-US" b="1" dirty="0" smtClean="0">
                <a:latin typeface="Cambria" panose="02040503050406030204" pitchFamily="18" charset="0"/>
              </a:rPr>
            </a:br>
            <a:r>
              <a:rPr lang="en-US" b="1" dirty="0">
                <a:latin typeface="Cambria" panose="02040503050406030204" pitchFamily="18" charset="0"/>
              </a:rPr>
              <a:t/>
            </a:r>
            <a:br>
              <a:rPr lang="en-US" b="1" dirty="0">
                <a:latin typeface="Cambria" panose="02040503050406030204" pitchFamily="18" charset="0"/>
              </a:rPr>
            </a:br>
            <a:r>
              <a:rPr lang="en-US" sz="3600" b="1" dirty="0" smtClean="0">
                <a:latin typeface="Cambria" panose="02040503050406030204" pitchFamily="18" charset="0"/>
              </a:rPr>
              <a:t>1. </a:t>
            </a:r>
            <a:r>
              <a:rPr lang="en-US" sz="3600" b="1" dirty="0">
                <a:latin typeface="Cambria" panose="02040503050406030204" pitchFamily="18" charset="0"/>
              </a:rPr>
              <a:t>CNN </a:t>
            </a:r>
            <a:r>
              <a:rPr lang="en-US" sz="3600" b="1" dirty="0" smtClean="0">
                <a:latin typeface="Cambria" panose="02040503050406030204" pitchFamily="18" charset="0"/>
              </a:rPr>
              <a:t>(Convolutional Neural Network</a:t>
            </a:r>
            <a:r>
              <a:rPr lang="en-US" sz="3600" b="1" dirty="0">
                <a:latin typeface="Cambria" panose="02040503050406030204" pitchFamily="18" charset="0"/>
              </a:rPr>
              <a:t>)</a:t>
            </a:r>
            <a:endParaRPr lang="en-US" b="1" dirty="0">
              <a:latin typeface="Cambria" panose="02040503050406030204" pitchFamily="18" charset="0"/>
            </a:endParaRPr>
          </a:p>
        </p:txBody>
      </p:sp>
      <p:pic>
        <p:nvPicPr>
          <p:cNvPr id="1026" name="Picture 2" descr="Image result for convolutional neural networ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1582" y="2695943"/>
            <a:ext cx="11668836" cy="27768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743310" y="6348049"/>
            <a:ext cx="4187108" cy="307777"/>
          </a:xfrm>
          <a:prstGeom prst="rect">
            <a:avLst/>
          </a:prstGeom>
        </p:spPr>
        <p:txBody>
          <a:bodyPr wrap="none">
            <a:spAutoFit/>
          </a:bodyPr>
          <a:lstStyle/>
          <a:p>
            <a:r>
              <a:rPr lang="en-US" sz="1400" dirty="0" smtClean="0">
                <a:latin typeface="Cambria" panose="02040503050406030204" pitchFamily="18" charset="0"/>
              </a:rPr>
              <a:t>Image Source: https</a:t>
            </a:r>
            <a:r>
              <a:rPr lang="en-US" sz="1400" dirty="0">
                <a:latin typeface="Cambria" panose="02040503050406030204" pitchFamily="18" charset="0"/>
              </a:rPr>
              <a:t>://www.clarifai.com/technology</a:t>
            </a:r>
          </a:p>
        </p:txBody>
      </p:sp>
    </p:spTree>
    <p:extLst>
      <p:ext uri="{BB962C8B-B14F-4D97-AF65-F5344CB8AC3E}">
        <p14:creationId xmlns:p14="http://schemas.microsoft.com/office/powerpoint/2010/main" val="38070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182" y="0"/>
            <a:ext cx="9056465" cy="6708494"/>
          </a:xfrm>
        </p:spPr>
      </p:pic>
    </p:spTree>
    <p:extLst>
      <p:ext uri="{BB962C8B-B14F-4D97-AF65-F5344CB8AC3E}">
        <p14:creationId xmlns:p14="http://schemas.microsoft.com/office/powerpoint/2010/main" val="3512740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noFill/>
        </p:spPr>
        <p:txBody>
          <a:bodyPr vert="horz" lIns="90488" tIns="44450" rIns="90488" bIns="44450" rtlCol="0" anchor="ctr">
            <a:normAutofit/>
          </a:bodyPr>
          <a:lstStyle/>
          <a:p>
            <a:pPr eaLnBrk="1" hangingPunct="1"/>
            <a:r>
              <a:rPr lang="en-GB" altLang="ar-JO" smtClean="0">
                <a:latin typeface="Cambria" panose="02040503050406030204" pitchFamily="18" charset="0"/>
              </a:rPr>
              <a:t>The main topics in AI</a:t>
            </a:r>
          </a:p>
        </p:txBody>
      </p:sp>
      <p:sp>
        <p:nvSpPr>
          <p:cNvPr id="44035" name="Rectangle 3"/>
          <p:cNvSpPr>
            <a:spLocks noGrp="1" noChangeArrowheads="1"/>
          </p:cNvSpPr>
          <p:nvPr>
            <p:ph idx="1"/>
          </p:nvPr>
        </p:nvSpPr>
        <p:spPr/>
        <p:txBody>
          <a:bodyPr/>
          <a:lstStyle/>
          <a:p>
            <a:pPr eaLnBrk="1" hangingPunct="1">
              <a:lnSpc>
                <a:spcPct val="90000"/>
              </a:lnSpc>
              <a:buFontTx/>
              <a:buNone/>
            </a:pPr>
            <a:r>
              <a:rPr lang="en-GB" altLang="ar-JO" sz="2400" dirty="0">
                <a:latin typeface="Cambria" panose="02040503050406030204" pitchFamily="18" charset="0"/>
              </a:rPr>
              <a:t>	Artificial intelligence can be considered under a number of headings:</a:t>
            </a: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Search (includes Game Playing).</a:t>
            </a: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Representing  Knowledge and Reasoning with it.</a:t>
            </a: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Planning.</a:t>
            </a: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Machine Learning.</a:t>
            </a:r>
          </a:p>
          <a:p>
            <a:pPr lvl="1" eaLnBrk="1" hangingPunct="1">
              <a:lnSpc>
                <a:spcPct val="90000"/>
              </a:lnSpc>
            </a:pPr>
            <a:r>
              <a:rPr lang="en-AU" altLang="ar-JO" dirty="0" smtClean="0">
                <a:latin typeface="Cambria" panose="02040503050406030204" pitchFamily="18" charset="0"/>
                <a:cs typeface="Times New Roman" panose="02020603050405020304" pitchFamily="18" charset="0"/>
              </a:rPr>
              <a:t>Natural language processing.</a:t>
            </a:r>
            <a:endParaRPr lang="en-GB" altLang="ar-JO" dirty="0" smtClean="0">
              <a:latin typeface="Cambria" panose="02040503050406030204" pitchFamily="18" charset="0"/>
              <a:cs typeface="Times New Roman" panose="02020603050405020304" pitchFamily="18" charset="0"/>
            </a:endParaRP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Expert Systems.</a:t>
            </a:r>
          </a:p>
          <a:p>
            <a:pPr lvl="1" eaLnBrk="1" hangingPunct="1">
              <a:lnSpc>
                <a:spcPct val="90000"/>
              </a:lnSpc>
            </a:pPr>
            <a:r>
              <a:rPr lang="en-GB" altLang="ar-JO" dirty="0" smtClean="0">
                <a:latin typeface="Cambria" panose="02040503050406030204" pitchFamily="18" charset="0"/>
                <a:cs typeface="Times New Roman" panose="02020603050405020304" pitchFamily="18" charset="0"/>
              </a:rPr>
              <a:t>Interacting with the Environment </a:t>
            </a:r>
            <a:br>
              <a:rPr lang="en-GB" altLang="ar-JO" dirty="0" smtClean="0">
                <a:latin typeface="Cambria" panose="02040503050406030204" pitchFamily="18" charset="0"/>
                <a:cs typeface="Times New Roman" panose="02020603050405020304" pitchFamily="18" charset="0"/>
              </a:rPr>
            </a:br>
            <a:r>
              <a:rPr lang="en-GB" altLang="ar-JO" dirty="0" smtClean="0">
                <a:latin typeface="Cambria" panose="02040503050406030204" pitchFamily="18" charset="0"/>
                <a:cs typeface="Times New Roman" panose="02020603050405020304" pitchFamily="18" charset="0"/>
              </a:rPr>
              <a:t>		(e.g. Vision, Speech recognition, Robotics)</a:t>
            </a:r>
          </a:p>
        </p:txBody>
      </p:sp>
    </p:spTree>
    <p:extLst>
      <p:ext uri="{BB962C8B-B14F-4D97-AF65-F5344CB8AC3E}">
        <p14:creationId xmlns:p14="http://schemas.microsoft.com/office/powerpoint/2010/main" val="37384176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wipe(left)">
                                      <p:cBhvr>
                                        <p:cTn id="7" dur="500"/>
                                        <p:tgtEl>
                                          <p:spTgt spid="4403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4035">
                                            <p:txEl>
                                              <p:pRg st="1" end="1"/>
                                            </p:txEl>
                                          </p:spTgt>
                                        </p:tgtEl>
                                        <p:attrNameLst>
                                          <p:attrName>style.visibility</p:attrName>
                                        </p:attrNameLst>
                                      </p:cBhvr>
                                      <p:to>
                                        <p:strVal val="visible"/>
                                      </p:to>
                                    </p:set>
                                    <p:animEffect transition="in" filter="wipe(left)">
                                      <p:cBhvr>
                                        <p:cTn id="10" dur="500"/>
                                        <p:tgtEl>
                                          <p:spTgt spid="4403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035">
                                            <p:txEl>
                                              <p:pRg st="2" end="2"/>
                                            </p:txEl>
                                          </p:spTgt>
                                        </p:tgtEl>
                                        <p:attrNameLst>
                                          <p:attrName>style.visibility</p:attrName>
                                        </p:attrNameLst>
                                      </p:cBhvr>
                                      <p:to>
                                        <p:strVal val="visible"/>
                                      </p:to>
                                    </p:set>
                                    <p:animEffect transition="in" filter="wipe(left)">
                                      <p:cBhvr>
                                        <p:cTn id="13" dur="500"/>
                                        <p:tgtEl>
                                          <p:spTgt spid="44035">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4035">
                                            <p:txEl>
                                              <p:pRg st="3" end="3"/>
                                            </p:txEl>
                                          </p:spTgt>
                                        </p:tgtEl>
                                        <p:attrNameLst>
                                          <p:attrName>style.visibility</p:attrName>
                                        </p:attrNameLst>
                                      </p:cBhvr>
                                      <p:to>
                                        <p:strVal val="visible"/>
                                      </p:to>
                                    </p:set>
                                    <p:animEffect transition="in" filter="wipe(left)">
                                      <p:cBhvr>
                                        <p:cTn id="16" dur="500"/>
                                        <p:tgtEl>
                                          <p:spTgt spid="44035">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animEffect transition="in" filter="wipe(left)">
                                      <p:cBhvr>
                                        <p:cTn id="19" dur="500"/>
                                        <p:tgtEl>
                                          <p:spTgt spid="44035">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035">
                                            <p:txEl>
                                              <p:pRg st="5" end="5"/>
                                            </p:txEl>
                                          </p:spTgt>
                                        </p:tgtEl>
                                        <p:attrNameLst>
                                          <p:attrName>style.visibility</p:attrName>
                                        </p:attrNameLst>
                                      </p:cBhvr>
                                      <p:to>
                                        <p:strVal val="visible"/>
                                      </p:to>
                                    </p:set>
                                    <p:animEffect transition="in" filter="wipe(left)">
                                      <p:cBhvr>
                                        <p:cTn id="22" dur="500"/>
                                        <p:tgtEl>
                                          <p:spTgt spid="44035">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4035">
                                            <p:txEl>
                                              <p:pRg st="6" end="6"/>
                                            </p:txEl>
                                          </p:spTgt>
                                        </p:tgtEl>
                                        <p:attrNameLst>
                                          <p:attrName>style.visibility</p:attrName>
                                        </p:attrNameLst>
                                      </p:cBhvr>
                                      <p:to>
                                        <p:strVal val="visible"/>
                                      </p:to>
                                    </p:set>
                                    <p:animEffect transition="in" filter="wipe(left)">
                                      <p:cBhvr>
                                        <p:cTn id="25" dur="500"/>
                                        <p:tgtEl>
                                          <p:spTgt spid="44035">
                                            <p:txEl>
                                              <p:pRg st="6" end="6"/>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035">
                                            <p:txEl>
                                              <p:pRg st="7" end="7"/>
                                            </p:txEl>
                                          </p:spTgt>
                                        </p:tgtEl>
                                        <p:attrNameLst>
                                          <p:attrName>style.visibility</p:attrName>
                                        </p:attrNameLst>
                                      </p:cBhvr>
                                      <p:to>
                                        <p:strVal val="visible"/>
                                      </p:to>
                                    </p:set>
                                    <p:animEffect transition="in" filter="wipe(left)">
                                      <p:cBhvr>
                                        <p:cTn id="28" dur="500"/>
                                        <p:tgtEl>
                                          <p:spTgt spid="440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4940490" y="3585794"/>
            <a:ext cx="227917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7369789" y="3170295"/>
            <a:ext cx="3944203" cy="830997"/>
          </a:xfrm>
          <a:prstGeom prst="rect">
            <a:avLst/>
          </a:prstGeom>
          <a:noFill/>
        </p:spPr>
        <p:txBody>
          <a:bodyPr wrap="square" rtlCol="0">
            <a:spAutoFit/>
          </a:bodyPr>
          <a:lstStyle/>
          <a:p>
            <a:r>
              <a:rPr lang="en-US" sz="2400" b="1" dirty="0" smtClean="0">
                <a:solidFill>
                  <a:schemeClr val="accent6">
                    <a:lumMod val="50000"/>
                  </a:schemeClr>
                </a:solidFill>
                <a:latin typeface="Cambria" panose="02040503050406030204" pitchFamily="18" charset="0"/>
              </a:rPr>
              <a:t>1: CAT</a:t>
            </a:r>
          </a:p>
          <a:p>
            <a:r>
              <a:rPr lang="en-US" sz="2400" b="1" dirty="0" smtClean="0">
                <a:solidFill>
                  <a:srgbClr val="FF0000"/>
                </a:solidFill>
                <a:latin typeface="Cambria" panose="02040503050406030204" pitchFamily="18" charset="0"/>
              </a:rPr>
              <a:t>0: NOT CAT</a:t>
            </a:r>
            <a:endParaRPr lang="en-US" sz="2400" b="1" dirty="0">
              <a:solidFill>
                <a:srgbClr val="FF0000"/>
              </a:solidFill>
              <a:latin typeface="Cambria" panose="02040503050406030204" pitchFamily="18" charset="0"/>
            </a:endParaRPr>
          </a:p>
        </p:txBody>
      </p:sp>
      <p:sp>
        <p:nvSpPr>
          <p:cNvPr id="9" name="TextBox 8"/>
          <p:cNvSpPr txBox="1"/>
          <p:nvPr/>
        </p:nvSpPr>
        <p:spPr>
          <a:xfrm>
            <a:off x="859809" y="450376"/>
            <a:ext cx="7949819" cy="646331"/>
          </a:xfrm>
          <a:prstGeom prst="rect">
            <a:avLst/>
          </a:prstGeom>
          <a:noFill/>
        </p:spPr>
        <p:txBody>
          <a:bodyPr wrap="square" rtlCol="0">
            <a:spAutoFit/>
          </a:bodyPr>
          <a:lstStyle/>
          <a:p>
            <a:r>
              <a:rPr lang="en-US" sz="3600" b="1" dirty="0" smtClean="0">
                <a:latin typeface="Cambria" panose="02040503050406030204" pitchFamily="18" charset="0"/>
              </a:rPr>
              <a:t>Binary Classification</a:t>
            </a:r>
            <a:endParaRPr lang="en-US" sz="3600" b="1" dirty="0">
              <a:latin typeface="Cambria" panose="02040503050406030204" pitchFamily="18" charset="0"/>
            </a:endParaRPr>
          </a:p>
        </p:txBody>
      </p:sp>
      <p:pic>
        <p:nvPicPr>
          <p:cNvPr id="10" name="Picture 9"/>
          <p:cNvPicPr>
            <a:picLocks noChangeAspect="1"/>
          </p:cNvPicPr>
          <p:nvPr/>
        </p:nvPicPr>
        <p:blipFill>
          <a:blip r:embed="rId2"/>
          <a:stretch>
            <a:fillRect/>
          </a:stretch>
        </p:blipFill>
        <p:spPr>
          <a:xfrm>
            <a:off x="1419368" y="2141950"/>
            <a:ext cx="2871186" cy="2887687"/>
          </a:xfrm>
          <a:prstGeom prst="rect">
            <a:avLst/>
          </a:prstGeom>
        </p:spPr>
      </p:pic>
      <p:sp>
        <p:nvSpPr>
          <p:cNvPr id="11" name="TextBox 10"/>
          <p:cNvSpPr txBox="1"/>
          <p:nvPr/>
        </p:nvSpPr>
        <p:spPr>
          <a:xfrm>
            <a:off x="203403" y="5674770"/>
            <a:ext cx="11753349" cy="400110"/>
          </a:xfrm>
          <a:prstGeom prst="rect">
            <a:avLst/>
          </a:prstGeom>
          <a:noFill/>
        </p:spPr>
        <p:txBody>
          <a:bodyPr wrap="square" rtlCol="0">
            <a:spAutoFit/>
          </a:bodyPr>
          <a:lstStyle/>
          <a:p>
            <a:r>
              <a:rPr lang="en-US" sz="2000" b="1" dirty="0">
                <a:latin typeface="Cambria" panose="02040503050406030204" pitchFamily="18" charset="0"/>
              </a:rPr>
              <a:t>model(</a:t>
            </a:r>
            <a:r>
              <a:rPr lang="en-US" sz="2000" b="1" dirty="0" err="1">
                <a:latin typeface="Cambria" panose="02040503050406030204" pitchFamily="18" charset="0"/>
              </a:rPr>
              <a:t>X_train</a:t>
            </a:r>
            <a:r>
              <a:rPr lang="en-US" sz="2000" b="1" dirty="0">
                <a:latin typeface="Cambria" panose="02040503050406030204" pitchFamily="18" charset="0"/>
              </a:rPr>
              <a:t>, </a:t>
            </a:r>
            <a:r>
              <a:rPr lang="en-US" sz="2000" b="1" dirty="0" err="1">
                <a:latin typeface="Cambria" panose="02040503050406030204" pitchFamily="18" charset="0"/>
              </a:rPr>
              <a:t>Y_train</a:t>
            </a:r>
            <a:r>
              <a:rPr lang="en-US" sz="2000" b="1" dirty="0">
                <a:latin typeface="Cambria" panose="02040503050406030204" pitchFamily="18" charset="0"/>
              </a:rPr>
              <a:t>, </a:t>
            </a:r>
            <a:r>
              <a:rPr lang="en-US" sz="2000" b="1" dirty="0" err="1">
                <a:latin typeface="Cambria" panose="02040503050406030204" pitchFamily="18" charset="0"/>
              </a:rPr>
              <a:t>X_test</a:t>
            </a:r>
            <a:r>
              <a:rPr lang="en-US" sz="2000" b="1" dirty="0">
                <a:latin typeface="Cambria" panose="02040503050406030204" pitchFamily="18" charset="0"/>
              </a:rPr>
              <a:t>, </a:t>
            </a:r>
            <a:r>
              <a:rPr lang="en-US" sz="2000" b="1" dirty="0" err="1">
                <a:latin typeface="Cambria" panose="02040503050406030204" pitchFamily="18" charset="0"/>
              </a:rPr>
              <a:t>Y_test</a:t>
            </a:r>
            <a:r>
              <a:rPr lang="en-US" sz="2000" b="1" dirty="0">
                <a:latin typeface="Cambria" panose="02040503050406030204" pitchFamily="18" charset="0"/>
              </a:rPr>
              <a:t>, </a:t>
            </a:r>
            <a:r>
              <a:rPr lang="en-US" sz="2000" b="1" dirty="0" err="1">
                <a:latin typeface="Cambria" panose="02040503050406030204" pitchFamily="18" charset="0"/>
              </a:rPr>
              <a:t>num_iterations</a:t>
            </a:r>
            <a:r>
              <a:rPr lang="en-US" sz="2000" b="1" dirty="0">
                <a:latin typeface="Cambria" panose="02040503050406030204" pitchFamily="18" charset="0"/>
              </a:rPr>
              <a:t> = 2000, </a:t>
            </a:r>
            <a:r>
              <a:rPr lang="en-US" sz="2000" b="1" dirty="0" err="1">
                <a:latin typeface="Cambria" panose="02040503050406030204" pitchFamily="18" charset="0"/>
              </a:rPr>
              <a:t>learning_rate</a:t>
            </a:r>
            <a:r>
              <a:rPr lang="en-US" sz="2000" b="1" dirty="0">
                <a:latin typeface="Cambria" panose="02040503050406030204" pitchFamily="18" charset="0"/>
              </a:rPr>
              <a:t> = 0.5, </a:t>
            </a:r>
            <a:r>
              <a:rPr lang="en-US" sz="2000" b="1" dirty="0" err="1">
                <a:latin typeface="Cambria" panose="02040503050406030204" pitchFamily="18" charset="0"/>
              </a:rPr>
              <a:t>print_cost</a:t>
            </a:r>
            <a:r>
              <a:rPr lang="en-US" sz="2000" b="1" dirty="0">
                <a:latin typeface="Cambria" panose="02040503050406030204" pitchFamily="18" charset="0"/>
              </a:rPr>
              <a:t> = False</a:t>
            </a:r>
            <a:r>
              <a:rPr lang="en-US" sz="2000" b="1" dirty="0" smtClean="0">
                <a:latin typeface="Cambria" panose="02040503050406030204" pitchFamily="18" charset="0"/>
              </a:rPr>
              <a:t>)</a:t>
            </a:r>
            <a:endParaRPr lang="en-US" sz="2000" b="1" dirty="0">
              <a:latin typeface="Cambria" panose="02040503050406030204" pitchFamily="18" charset="0"/>
            </a:endParaRPr>
          </a:p>
        </p:txBody>
      </p:sp>
    </p:spTree>
    <p:extLst>
      <p:ext uri="{BB962C8B-B14F-4D97-AF65-F5344CB8AC3E}">
        <p14:creationId xmlns:p14="http://schemas.microsoft.com/office/powerpoint/2010/main" val="3019587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43410" y="1"/>
            <a:ext cx="8462835" cy="6857999"/>
          </a:xfrm>
          <a:prstGeom prst="rect">
            <a:avLst/>
          </a:prstGeom>
        </p:spPr>
      </p:pic>
      <p:pic>
        <p:nvPicPr>
          <p:cNvPr id="5" name="Picture 4"/>
          <p:cNvPicPr>
            <a:picLocks noChangeAspect="1"/>
          </p:cNvPicPr>
          <p:nvPr/>
        </p:nvPicPr>
        <p:blipFill>
          <a:blip r:embed="rId3"/>
          <a:stretch>
            <a:fillRect/>
          </a:stretch>
        </p:blipFill>
        <p:spPr>
          <a:xfrm>
            <a:off x="582995" y="396109"/>
            <a:ext cx="5886450" cy="3543300"/>
          </a:xfrm>
          <a:prstGeom prst="rect">
            <a:avLst/>
          </a:prstGeom>
        </p:spPr>
      </p:pic>
    </p:spTree>
    <p:extLst>
      <p:ext uri="{BB962C8B-B14F-4D97-AF65-F5344CB8AC3E}">
        <p14:creationId xmlns:p14="http://schemas.microsoft.com/office/powerpoint/2010/main" val="3183879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mbria" panose="02040503050406030204" pitchFamily="18" charset="0"/>
              </a:rPr>
              <a:t>Algorithm:</a:t>
            </a:r>
            <a:endParaRPr lang="en-US" dirty="0">
              <a:latin typeface="Cambria" panose="02040503050406030204" pitchFamily="18" charset="0"/>
            </a:endParaRPr>
          </a:p>
        </p:txBody>
      </p:sp>
      <p:sp>
        <p:nvSpPr>
          <p:cNvPr id="3" name="Content Placeholder 2"/>
          <p:cNvSpPr>
            <a:spLocks noGrp="1"/>
          </p:cNvSpPr>
          <p:nvPr>
            <p:ph idx="1"/>
          </p:nvPr>
        </p:nvSpPr>
        <p:spPr/>
        <p:txBody>
          <a:bodyPr>
            <a:normAutofit/>
          </a:bodyPr>
          <a:lstStyle/>
          <a:p>
            <a:pPr algn="just"/>
            <a:r>
              <a:rPr lang="en-US" sz="3200" dirty="0">
                <a:latin typeface="Cambria" panose="02040503050406030204" pitchFamily="18" charset="0"/>
              </a:rPr>
              <a:t>Define the model structure (such as number of </a:t>
            </a:r>
            <a:r>
              <a:rPr lang="en-US" sz="3200" dirty="0" smtClean="0">
                <a:latin typeface="Cambria" panose="02040503050406030204" pitchFamily="18" charset="0"/>
              </a:rPr>
              <a:t>inputs and </a:t>
            </a:r>
            <a:r>
              <a:rPr lang="en-US" sz="3200" dirty="0">
                <a:latin typeface="Cambria" panose="02040503050406030204" pitchFamily="18" charset="0"/>
              </a:rPr>
              <a:t>outputs) </a:t>
            </a:r>
            <a:endParaRPr lang="en-US" sz="3200" dirty="0" smtClean="0">
              <a:latin typeface="Cambria" panose="02040503050406030204" pitchFamily="18" charset="0"/>
            </a:endParaRPr>
          </a:p>
          <a:p>
            <a:pPr algn="just"/>
            <a:r>
              <a:rPr lang="en-US" sz="3200" dirty="0" smtClean="0">
                <a:latin typeface="Cambria" panose="02040503050406030204" pitchFamily="18" charset="0"/>
              </a:rPr>
              <a:t>Initialize </a:t>
            </a:r>
            <a:r>
              <a:rPr lang="en-US" sz="3200" dirty="0">
                <a:latin typeface="Cambria" panose="02040503050406030204" pitchFamily="18" charset="0"/>
              </a:rPr>
              <a:t>the model's parameters. </a:t>
            </a:r>
            <a:endParaRPr lang="en-US" sz="3200" dirty="0" smtClean="0">
              <a:latin typeface="Cambria" panose="02040503050406030204" pitchFamily="18" charset="0"/>
            </a:endParaRPr>
          </a:p>
          <a:p>
            <a:pPr algn="just"/>
            <a:r>
              <a:rPr lang="en-US" sz="3200" dirty="0" smtClean="0">
                <a:latin typeface="Cambria" panose="02040503050406030204" pitchFamily="18" charset="0"/>
              </a:rPr>
              <a:t>Loop</a:t>
            </a:r>
            <a:r>
              <a:rPr lang="en-US" sz="3200" dirty="0">
                <a:latin typeface="Cambria" panose="02040503050406030204" pitchFamily="18" charset="0"/>
              </a:rPr>
              <a:t>. </a:t>
            </a:r>
            <a:endParaRPr lang="en-US" sz="3200" dirty="0" smtClean="0">
              <a:latin typeface="Cambria" panose="02040503050406030204" pitchFamily="18" charset="0"/>
            </a:endParaRPr>
          </a:p>
          <a:p>
            <a:pPr lvl="1" algn="just"/>
            <a:r>
              <a:rPr lang="en-US" sz="2800" dirty="0" smtClean="0">
                <a:latin typeface="Cambria" panose="02040503050406030204" pitchFamily="18" charset="0"/>
              </a:rPr>
              <a:t>Calculate </a:t>
            </a:r>
            <a:r>
              <a:rPr lang="en-US" sz="2800" dirty="0">
                <a:latin typeface="Cambria" panose="02040503050406030204" pitchFamily="18" charset="0"/>
              </a:rPr>
              <a:t>current loss (forward propagation) </a:t>
            </a:r>
            <a:endParaRPr lang="en-US" sz="2800" dirty="0" smtClean="0">
              <a:latin typeface="Cambria" panose="02040503050406030204" pitchFamily="18" charset="0"/>
            </a:endParaRPr>
          </a:p>
          <a:p>
            <a:pPr lvl="1" algn="just"/>
            <a:r>
              <a:rPr lang="en-US" sz="2800" dirty="0" smtClean="0">
                <a:latin typeface="Cambria" panose="02040503050406030204" pitchFamily="18" charset="0"/>
              </a:rPr>
              <a:t>Calculate </a:t>
            </a:r>
            <a:r>
              <a:rPr lang="en-US" sz="2800" dirty="0">
                <a:latin typeface="Cambria" panose="02040503050406030204" pitchFamily="18" charset="0"/>
              </a:rPr>
              <a:t>current gradient (backward propagation) </a:t>
            </a:r>
            <a:endParaRPr lang="en-US" sz="2800" dirty="0" smtClean="0">
              <a:latin typeface="Cambria" panose="02040503050406030204" pitchFamily="18" charset="0"/>
            </a:endParaRPr>
          </a:p>
          <a:p>
            <a:pPr lvl="1" algn="just"/>
            <a:r>
              <a:rPr lang="en-US" sz="2800" dirty="0" smtClean="0">
                <a:latin typeface="Cambria" panose="02040503050406030204" pitchFamily="18" charset="0"/>
              </a:rPr>
              <a:t>Update </a:t>
            </a:r>
            <a:r>
              <a:rPr lang="en-US" sz="2800" dirty="0">
                <a:latin typeface="Cambria" panose="02040503050406030204" pitchFamily="18" charset="0"/>
              </a:rPr>
              <a:t>parameters (gradient descent) </a:t>
            </a:r>
            <a:endParaRPr lang="en-US" sz="2800" dirty="0" smtClean="0">
              <a:latin typeface="Cambria" panose="02040503050406030204" pitchFamily="18" charset="0"/>
            </a:endParaRPr>
          </a:p>
          <a:p>
            <a:pPr lvl="2" algn="just"/>
            <a:r>
              <a:rPr lang="en-US" sz="2400" dirty="0" smtClean="0">
                <a:latin typeface="Cambria" panose="02040503050406030204" pitchFamily="18" charset="0"/>
              </a:rPr>
              <a:t>Repeat Until it Converges </a:t>
            </a:r>
            <a:endParaRPr lang="en-US" sz="2400" dirty="0">
              <a:latin typeface="Cambria" panose="02040503050406030204" pitchFamily="18" charset="0"/>
            </a:endParaRPr>
          </a:p>
        </p:txBody>
      </p:sp>
    </p:spTree>
    <p:extLst>
      <p:ext uri="{BB962C8B-B14F-4D97-AF65-F5344CB8AC3E}">
        <p14:creationId xmlns:p14="http://schemas.microsoft.com/office/powerpoint/2010/main" val="1151118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5066" y="939029"/>
            <a:ext cx="9501948" cy="5761025"/>
          </a:xfrm>
          <a:prstGeom prst="rect">
            <a:avLst/>
          </a:prstGeom>
        </p:spPr>
      </p:pic>
      <p:pic>
        <p:nvPicPr>
          <p:cNvPr id="2" name="Picture 1"/>
          <p:cNvPicPr>
            <a:picLocks noChangeAspect="1"/>
          </p:cNvPicPr>
          <p:nvPr/>
        </p:nvPicPr>
        <p:blipFill>
          <a:blip r:embed="rId3"/>
          <a:stretch>
            <a:fillRect/>
          </a:stretch>
        </p:blipFill>
        <p:spPr>
          <a:xfrm>
            <a:off x="9935888" y="307428"/>
            <a:ext cx="2000250" cy="1828800"/>
          </a:xfrm>
          <a:prstGeom prst="rect">
            <a:avLst/>
          </a:prstGeom>
        </p:spPr>
      </p:pic>
    </p:spTree>
    <p:extLst>
      <p:ext uri="{BB962C8B-B14F-4D97-AF65-F5344CB8AC3E}">
        <p14:creationId xmlns:p14="http://schemas.microsoft.com/office/powerpoint/2010/main" val="890807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98186" y="423080"/>
            <a:ext cx="10293814" cy="5741846"/>
          </a:xfrm>
          <a:prstGeom prst="rect">
            <a:avLst/>
          </a:prstGeom>
        </p:spPr>
      </p:pic>
      <p:sp>
        <p:nvSpPr>
          <p:cNvPr id="4" name="TextBox 3"/>
          <p:cNvSpPr txBox="1"/>
          <p:nvPr/>
        </p:nvSpPr>
        <p:spPr>
          <a:xfrm>
            <a:off x="185392" y="1659383"/>
            <a:ext cx="3753135" cy="5693866"/>
          </a:xfrm>
          <a:prstGeom prst="rect">
            <a:avLst/>
          </a:prstGeom>
          <a:solidFill>
            <a:schemeClr val="accent1">
              <a:lumMod val="60000"/>
              <a:lumOff val="40000"/>
            </a:schemeClr>
          </a:solidFill>
        </p:spPr>
        <p:txBody>
          <a:bodyPr wrap="square" rtlCol="0">
            <a:spAutoFit/>
          </a:bodyPr>
          <a:lstStyle/>
          <a:p>
            <a:r>
              <a:rPr lang="es-ES" sz="2800" b="1" dirty="0" smtClean="0">
                <a:solidFill>
                  <a:srgbClr val="FF0000"/>
                </a:solidFill>
                <a:latin typeface="Cambria" panose="02040503050406030204" pitchFamily="18" charset="0"/>
              </a:rPr>
              <a:t>y </a:t>
            </a:r>
            <a:r>
              <a:rPr lang="es-ES" sz="2800" b="1" dirty="0">
                <a:solidFill>
                  <a:srgbClr val="FF0000"/>
                </a:solidFill>
                <a:latin typeface="Cambria" panose="02040503050406030204" pitchFamily="18" charset="0"/>
              </a:rPr>
              <a:t>= mx + c</a:t>
            </a:r>
          </a:p>
          <a:p>
            <a:endParaRPr lang="es-ES" sz="2800" b="1" dirty="0">
              <a:latin typeface="Cambria" panose="02040503050406030204" pitchFamily="18" charset="0"/>
            </a:endParaRPr>
          </a:p>
          <a:p>
            <a:r>
              <a:rPr lang="es-ES" sz="2800" b="1" dirty="0">
                <a:latin typeface="Cambria" panose="02040503050406030204" pitchFamily="18" charset="0"/>
              </a:rPr>
              <a:t>y - y1 = m(x - x1)</a:t>
            </a:r>
          </a:p>
          <a:p>
            <a:endParaRPr lang="es-ES" sz="2800" b="1" dirty="0">
              <a:latin typeface="Cambria" panose="02040503050406030204" pitchFamily="18" charset="0"/>
            </a:endParaRPr>
          </a:p>
          <a:p>
            <a:r>
              <a:rPr lang="es-ES" sz="2800" b="1" dirty="0">
                <a:latin typeface="Cambria" panose="02040503050406030204" pitchFamily="18" charset="0"/>
              </a:rPr>
              <a:t>y - 4 = (-1.6)(x - (-2))</a:t>
            </a:r>
          </a:p>
          <a:p>
            <a:r>
              <a:rPr lang="es-ES" sz="2800" b="1" dirty="0">
                <a:latin typeface="Cambria" panose="02040503050406030204" pitchFamily="18" charset="0"/>
              </a:rPr>
              <a:t>y - 4 = -1.6x - 3.2</a:t>
            </a:r>
          </a:p>
          <a:p>
            <a:r>
              <a:rPr lang="es-ES" sz="2800" b="1" dirty="0">
                <a:latin typeface="Cambria" panose="02040503050406030204" pitchFamily="18" charset="0"/>
              </a:rPr>
              <a:t>y = -1.6x - 3.2 + 4</a:t>
            </a:r>
          </a:p>
          <a:p>
            <a:endParaRPr lang="es-ES" sz="2800" b="1" dirty="0">
              <a:latin typeface="Cambria" panose="02040503050406030204" pitchFamily="18" charset="0"/>
            </a:endParaRPr>
          </a:p>
          <a:p>
            <a:r>
              <a:rPr lang="es-ES" sz="2800" b="1" dirty="0">
                <a:solidFill>
                  <a:srgbClr val="FF0000"/>
                </a:solidFill>
                <a:latin typeface="Cambria" panose="02040503050406030204" pitchFamily="18" charset="0"/>
              </a:rPr>
              <a:t>y </a:t>
            </a:r>
            <a:r>
              <a:rPr lang="es-ES" sz="2800" b="1" dirty="0" smtClean="0">
                <a:solidFill>
                  <a:srgbClr val="FF0000"/>
                </a:solidFill>
                <a:latin typeface="Cambria" panose="02040503050406030204" pitchFamily="18" charset="0"/>
              </a:rPr>
              <a:t> =  </a:t>
            </a:r>
            <a:r>
              <a:rPr lang="es-ES" sz="2800" b="1" dirty="0">
                <a:solidFill>
                  <a:srgbClr val="FF0000"/>
                </a:solidFill>
                <a:latin typeface="Cambria" panose="02040503050406030204" pitchFamily="18" charset="0"/>
              </a:rPr>
              <a:t>-1.6x + </a:t>
            </a:r>
            <a:r>
              <a:rPr lang="es-ES" sz="2800" b="1" dirty="0" smtClean="0">
                <a:solidFill>
                  <a:srgbClr val="FF0000"/>
                </a:solidFill>
                <a:latin typeface="Cambria" panose="02040503050406030204" pitchFamily="18" charset="0"/>
              </a:rPr>
              <a:t>0.8</a:t>
            </a:r>
          </a:p>
          <a:p>
            <a:endParaRPr lang="es-ES" sz="2800" b="1" dirty="0" smtClean="0">
              <a:solidFill>
                <a:srgbClr val="FF0000"/>
              </a:solidFill>
              <a:latin typeface="Cambria" panose="02040503050406030204" pitchFamily="18" charset="0"/>
            </a:endParaRPr>
          </a:p>
          <a:p>
            <a:r>
              <a:rPr lang="es-ES" sz="2800" b="1" dirty="0" smtClean="0">
                <a:latin typeface="Cambria" panose="02040503050406030204" pitchFamily="18" charset="0"/>
              </a:rPr>
              <a:t>y = -1.6(3) + 0.8</a:t>
            </a:r>
          </a:p>
          <a:p>
            <a:r>
              <a:rPr lang="es-ES" sz="2800" b="1" dirty="0" smtClean="0">
                <a:latin typeface="Cambria" panose="02040503050406030204" pitchFamily="18" charset="0"/>
              </a:rPr>
              <a:t>y= -4</a:t>
            </a:r>
            <a:endParaRPr lang="es-ES" sz="2800" b="1" dirty="0">
              <a:latin typeface="Cambria" panose="02040503050406030204" pitchFamily="18" charset="0"/>
            </a:endParaRPr>
          </a:p>
          <a:p>
            <a:endParaRPr lang="es-ES" sz="2800" b="1" dirty="0">
              <a:solidFill>
                <a:srgbClr val="FF0000"/>
              </a:solidFill>
              <a:latin typeface="Cambria" panose="02040503050406030204" pitchFamily="18" charset="0"/>
            </a:endParaRPr>
          </a:p>
        </p:txBody>
      </p:sp>
    </p:spTree>
    <p:extLst>
      <p:ext uri="{BB962C8B-B14F-4D97-AF65-F5344CB8AC3E}">
        <p14:creationId xmlns:p14="http://schemas.microsoft.com/office/powerpoint/2010/main" val="1385141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82934"/>
            <a:ext cx="10515600" cy="1325563"/>
          </a:xfrm>
        </p:spPr>
        <p:txBody>
          <a:bodyPr/>
          <a:lstStyle/>
          <a:p>
            <a:r>
              <a:rPr lang="en-US" b="1" dirty="0" smtClean="0">
                <a:latin typeface="Cambria" panose="02040503050406030204" pitchFamily="18" charset="0"/>
              </a:rPr>
              <a:t>Activation Function</a:t>
            </a:r>
            <a:endParaRPr lang="en-US" b="1" dirty="0">
              <a:latin typeface="Cambria" panose="02040503050406030204" pitchFamily="18" charset="0"/>
            </a:endParaRPr>
          </a:p>
        </p:txBody>
      </p:sp>
      <p:pic>
        <p:nvPicPr>
          <p:cNvPr id="6154" name="Picture 10" descr="Image result for sigm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835" y="1482179"/>
            <a:ext cx="6852077" cy="513905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9063297" y="9252"/>
            <a:ext cx="2000250" cy="1828800"/>
          </a:xfrm>
          <a:prstGeom prst="rect">
            <a:avLst/>
          </a:prstGeom>
        </p:spPr>
      </p:pic>
    </p:spTree>
    <p:extLst>
      <p:ext uri="{BB962C8B-B14F-4D97-AF65-F5344CB8AC3E}">
        <p14:creationId xmlns:p14="http://schemas.microsoft.com/office/powerpoint/2010/main" val="2580797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igmoid activation function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3596"/>
            <a:ext cx="11822100" cy="6871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057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31031" y="520261"/>
            <a:ext cx="5678301" cy="2304722"/>
          </a:xfrm>
          <a:prstGeom prst="rect">
            <a:avLst/>
          </a:prstGeom>
        </p:spPr>
      </p:pic>
      <p:pic>
        <p:nvPicPr>
          <p:cNvPr id="4" name="Picture 3"/>
          <p:cNvPicPr>
            <a:picLocks noChangeAspect="1"/>
          </p:cNvPicPr>
          <p:nvPr/>
        </p:nvPicPr>
        <p:blipFill>
          <a:blip r:embed="rId3"/>
          <a:stretch>
            <a:fillRect/>
          </a:stretch>
        </p:blipFill>
        <p:spPr>
          <a:xfrm>
            <a:off x="4035315" y="3309554"/>
            <a:ext cx="8156685" cy="702934"/>
          </a:xfrm>
          <a:prstGeom prst="rect">
            <a:avLst/>
          </a:prstGeom>
        </p:spPr>
      </p:pic>
      <p:pic>
        <p:nvPicPr>
          <p:cNvPr id="5" name="Picture 4"/>
          <p:cNvPicPr>
            <a:picLocks noChangeAspect="1"/>
          </p:cNvPicPr>
          <p:nvPr/>
        </p:nvPicPr>
        <p:blipFill>
          <a:blip r:embed="rId4"/>
          <a:stretch>
            <a:fillRect/>
          </a:stretch>
        </p:blipFill>
        <p:spPr>
          <a:xfrm>
            <a:off x="6794938" y="4497059"/>
            <a:ext cx="4582181" cy="1686497"/>
          </a:xfrm>
          <a:prstGeom prst="rect">
            <a:avLst/>
          </a:prstGeom>
        </p:spPr>
      </p:pic>
      <p:sp>
        <p:nvSpPr>
          <p:cNvPr id="6" name="TextBox 5"/>
          <p:cNvSpPr txBox="1"/>
          <p:nvPr/>
        </p:nvSpPr>
        <p:spPr>
          <a:xfrm>
            <a:off x="488731" y="520261"/>
            <a:ext cx="6526924" cy="584775"/>
          </a:xfrm>
          <a:prstGeom prst="rect">
            <a:avLst/>
          </a:prstGeom>
          <a:noFill/>
        </p:spPr>
        <p:txBody>
          <a:bodyPr wrap="square" rtlCol="0">
            <a:spAutoFit/>
          </a:bodyPr>
          <a:lstStyle/>
          <a:p>
            <a:r>
              <a:rPr lang="en-US" sz="3200" b="1" dirty="0" smtClean="0">
                <a:latin typeface="Cambria" panose="02040503050406030204" pitchFamily="18" charset="0"/>
              </a:rPr>
              <a:t>1. Forward Propagation Equation</a:t>
            </a:r>
            <a:endParaRPr lang="en-US" sz="3200" b="1" dirty="0">
              <a:latin typeface="Cambria" panose="02040503050406030204" pitchFamily="18" charset="0"/>
            </a:endParaRPr>
          </a:p>
        </p:txBody>
      </p:sp>
      <p:sp>
        <p:nvSpPr>
          <p:cNvPr id="7" name="TextBox 6"/>
          <p:cNvSpPr txBox="1"/>
          <p:nvPr/>
        </p:nvSpPr>
        <p:spPr>
          <a:xfrm>
            <a:off x="2663715" y="3368633"/>
            <a:ext cx="1765738" cy="584775"/>
          </a:xfrm>
          <a:prstGeom prst="rect">
            <a:avLst/>
          </a:prstGeom>
          <a:noFill/>
        </p:spPr>
        <p:txBody>
          <a:bodyPr wrap="square" rtlCol="0">
            <a:spAutoFit/>
          </a:bodyPr>
          <a:lstStyle/>
          <a:p>
            <a:r>
              <a:rPr lang="en-US" sz="3200" b="1" dirty="0" smtClean="0">
                <a:latin typeface="Cambria" panose="02040503050406030204" pitchFamily="18" charset="0"/>
              </a:rPr>
              <a:t>Loss</a:t>
            </a:r>
            <a:endParaRPr lang="en-US" sz="3200" b="1" dirty="0">
              <a:latin typeface="Cambria" panose="02040503050406030204" pitchFamily="18" charset="0"/>
            </a:endParaRPr>
          </a:p>
        </p:txBody>
      </p:sp>
      <p:sp>
        <p:nvSpPr>
          <p:cNvPr id="8" name="TextBox 7"/>
          <p:cNvSpPr txBox="1"/>
          <p:nvPr/>
        </p:nvSpPr>
        <p:spPr>
          <a:xfrm>
            <a:off x="2663715" y="5047919"/>
            <a:ext cx="1371600" cy="584775"/>
          </a:xfrm>
          <a:prstGeom prst="rect">
            <a:avLst/>
          </a:prstGeom>
          <a:noFill/>
        </p:spPr>
        <p:txBody>
          <a:bodyPr wrap="square" rtlCol="0">
            <a:spAutoFit/>
          </a:bodyPr>
          <a:lstStyle/>
          <a:p>
            <a:r>
              <a:rPr lang="en-US" sz="3200" b="1" dirty="0" smtClean="0">
                <a:latin typeface="Cambria" panose="02040503050406030204" pitchFamily="18" charset="0"/>
              </a:rPr>
              <a:t>Cost</a:t>
            </a:r>
            <a:endParaRPr lang="en-US" sz="3200" b="1" dirty="0">
              <a:latin typeface="Cambria" panose="02040503050406030204" pitchFamily="18" charset="0"/>
            </a:endParaRPr>
          </a:p>
        </p:txBody>
      </p:sp>
    </p:spTree>
    <p:extLst>
      <p:ext uri="{BB962C8B-B14F-4D97-AF65-F5344CB8AC3E}">
        <p14:creationId xmlns:p14="http://schemas.microsoft.com/office/powerpoint/2010/main" val="79547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4497" y="945931"/>
            <a:ext cx="7267903" cy="584775"/>
          </a:xfrm>
          <a:prstGeom prst="rect">
            <a:avLst/>
          </a:prstGeom>
          <a:noFill/>
        </p:spPr>
        <p:txBody>
          <a:bodyPr wrap="square" rtlCol="0">
            <a:spAutoFit/>
          </a:bodyPr>
          <a:lstStyle/>
          <a:p>
            <a:r>
              <a:rPr lang="en-US" sz="3200" b="1" dirty="0" smtClean="0">
                <a:latin typeface="Cambria" panose="02040503050406030204" pitchFamily="18" charset="0"/>
              </a:rPr>
              <a:t>2. Backward Propagation</a:t>
            </a:r>
            <a:endParaRPr lang="en-US" sz="3200" b="1" dirty="0">
              <a:latin typeface="Cambria" panose="02040503050406030204" pitchFamily="18" charset="0"/>
            </a:endParaRPr>
          </a:p>
        </p:txBody>
      </p:sp>
      <p:pic>
        <p:nvPicPr>
          <p:cNvPr id="4" name="Picture 3"/>
          <p:cNvPicPr>
            <a:picLocks noChangeAspect="1"/>
          </p:cNvPicPr>
          <p:nvPr/>
        </p:nvPicPr>
        <p:blipFill>
          <a:blip r:embed="rId2"/>
          <a:stretch>
            <a:fillRect/>
          </a:stretch>
        </p:blipFill>
        <p:spPr>
          <a:xfrm>
            <a:off x="3894083" y="2232931"/>
            <a:ext cx="5627140" cy="3263323"/>
          </a:xfrm>
          <a:prstGeom prst="rect">
            <a:avLst/>
          </a:prstGeom>
        </p:spPr>
      </p:pic>
    </p:spTree>
    <p:extLst>
      <p:ext uri="{BB962C8B-B14F-4D97-AF65-F5344CB8AC3E}">
        <p14:creationId xmlns:p14="http://schemas.microsoft.com/office/powerpoint/2010/main" val="1992196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707084"/>
            <a:ext cx="9226374" cy="6150916"/>
          </a:xfrm>
          <a:prstGeom prst="rect">
            <a:avLst/>
          </a:prstGeom>
        </p:spPr>
      </p:pic>
      <p:sp>
        <p:nvSpPr>
          <p:cNvPr id="4" name="TextBox 3"/>
          <p:cNvSpPr txBox="1"/>
          <p:nvPr/>
        </p:nvSpPr>
        <p:spPr>
          <a:xfrm>
            <a:off x="1295400" y="19050"/>
            <a:ext cx="5753100" cy="523220"/>
          </a:xfrm>
          <a:prstGeom prst="rect">
            <a:avLst/>
          </a:prstGeom>
          <a:noFill/>
        </p:spPr>
        <p:txBody>
          <a:bodyPr wrap="square" rtlCol="0">
            <a:spAutoFit/>
          </a:bodyPr>
          <a:lstStyle/>
          <a:p>
            <a:r>
              <a:rPr lang="en-US" sz="2800" b="1" dirty="0" smtClean="0">
                <a:latin typeface="Cambria" panose="02040503050406030204" pitchFamily="18" charset="0"/>
              </a:rPr>
              <a:t>Gradient Descent</a:t>
            </a:r>
            <a:endParaRPr lang="en-US" sz="2800" dirty="0"/>
          </a:p>
        </p:txBody>
      </p:sp>
    </p:spTree>
    <p:extLst>
      <p:ext uri="{BB962C8B-B14F-4D97-AF65-F5344CB8AC3E}">
        <p14:creationId xmlns:p14="http://schemas.microsoft.com/office/powerpoint/2010/main" val="258888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ffectLst>
                  <a:outerShdw blurRad="38100" dist="38100" dir="2700000" algn="tl">
                    <a:srgbClr val="C0C0C0"/>
                  </a:outerShdw>
                </a:effectLst>
                <a:latin typeface="Cambria" panose="02040503050406030204" pitchFamily="18" charset="0"/>
              </a:rPr>
              <a:t>Some Advantages of Artificial </a:t>
            </a:r>
            <a:r>
              <a:rPr lang="en-AU" dirty="0" smtClean="0">
                <a:effectLst>
                  <a:outerShdw blurRad="38100" dist="38100" dir="2700000" algn="tl">
                    <a:srgbClr val="C0C0C0"/>
                  </a:outerShdw>
                </a:effectLst>
                <a:latin typeface="Cambria" panose="02040503050406030204" pitchFamily="18" charset="0"/>
              </a:rPr>
              <a:t>Intelligence</a:t>
            </a:r>
            <a:endParaRPr lang="en-US" dirty="0">
              <a:latin typeface="Cambria" panose="02040503050406030204" pitchFamily="18" charset="0"/>
            </a:endParaRPr>
          </a:p>
        </p:txBody>
      </p:sp>
      <p:sp>
        <p:nvSpPr>
          <p:cNvPr id="64514" name="Rectangle 3"/>
          <p:cNvSpPr>
            <a:spLocks noGrp="1" noChangeArrowheads="1"/>
          </p:cNvSpPr>
          <p:nvPr>
            <p:ph idx="1"/>
          </p:nvPr>
        </p:nvSpPr>
        <p:spPr/>
        <p:txBody>
          <a:bodyPr>
            <a:normAutofit lnSpcReduction="10000"/>
          </a:bodyPr>
          <a:lstStyle/>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More powerful and more useful computers</a:t>
            </a:r>
          </a:p>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New and improved interfaces</a:t>
            </a:r>
          </a:p>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Solving new problems</a:t>
            </a:r>
          </a:p>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Better handling of information</a:t>
            </a:r>
          </a:p>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Relieves information overload</a:t>
            </a:r>
          </a:p>
          <a:p>
            <a:pPr lvl="1" eaLnBrk="1" hangingPunct="1">
              <a:lnSpc>
                <a:spcPct val="160000"/>
              </a:lnSpc>
            </a:pPr>
            <a:r>
              <a:rPr lang="en-AU" altLang="ar-JO" sz="2800" dirty="0" smtClean="0">
                <a:latin typeface="Cambria" panose="02040503050406030204" pitchFamily="18" charset="0"/>
                <a:cs typeface="Times New Roman" panose="02020603050405020304" pitchFamily="18" charset="0"/>
              </a:rPr>
              <a:t>Conversion of information into knowledge</a:t>
            </a:r>
          </a:p>
          <a:p>
            <a:pPr lvl="1" eaLnBrk="1" hangingPunct="1">
              <a:lnSpc>
                <a:spcPct val="160000"/>
              </a:lnSpc>
              <a:buFontTx/>
              <a:buNone/>
            </a:pPr>
            <a:endParaRPr lang="en-AU" altLang="ar-JO" dirty="0">
              <a:latin typeface="Cambria" panose="02040503050406030204" pitchFamily="18" charset="0"/>
              <a:cs typeface="Times New Roman" panose="02020603050405020304" pitchFamily="18" charset="0"/>
            </a:endParaRPr>
          </a:p>
          <a:p>
            <a:pPr lvl="1" eaLnBrk="1" hangingPunct="1">
              <a:lnSpc>
                <a:spcPct val="160000"/>
              </a:lnSpc>
              <a:buFontTx/>
              <a:buNone/>
            </a:pPr>
            <a:endParaRPr lang="en-US" altLang="ar-JO" dirty="0" smtClean="0">
              <a:latin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8052954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004" y="378372"/>
            <a:ext cx="6858000" cy="523220"/>
          </a:xfrm>
          <a:prstGeom prst="rect">
            <a:avLst/>
          </a:prstGeom>
          <a:noFill/>
        </p:spPr>
        <p:txBody>
          <a:bodyPr wrap="square" rtlCol="0">
            <a:spAutoFit/>
          </a:bodyPr>
          <a:lstStyle/>
          <a:p>
            <a:r>
              <a:rPr lang="en-US" sz="2800" b="1" dirty="0" smtClean="0">
                <a:latin typeface="Cambria" panose="02040503050406030204" pitchFamily="18" charset="0"/>
              </a:rPr>
              <a:t>3. Update parameters (</a:t>
            </a:r>
            <a:r>
              <a:rPr lang="en-US" sz="2800" b="1" dirty="0">
                <a:latin typeface="Cambria" panose="02040503050406030204" pitchFamily="18" charset="0"/>
              </a:rPr>
              <a:t>gradient descent</a:t>
            </a:r>
            <a:r>
              <a:rPr lang="en-US" sz="2800" b="1" dirty="0" smtClean="0">
                <a:latin typeface="Cambria" panose="02040503050406030204" pitchFamily="18" charset="0"/>
              </a:rPr>
              <a:t>)</a:t>
            </a:r>
            <a:endParaRPr lang="en-US" sz="2800" b="1"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772512" y="1765936"/>
                <a:ext cx="3704594" cy="10533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𝒘</m:t>
                      </m:r>
                      <m:r>
                        <a:rPr lang="en-US" sz="3600" b="1" i="1" smtClean="0">
                          <a:latin typeface="Cambria Math" panose="02040503050406030204" pitchFamily="18" charset="0"/>
                        </a:rPr>
                        <m:t>=</m:t>
                      </m:r>
                      <m:r>
                        <a:rPr lang="en-US" sz="3600" b="1" i="1" smtClean="0">
                          <a:latin typeface="Cambria Math" panose="02040503050406030204" pitchFamily="18" charset="0"/>
                        </a:rPr>
                        <m:t>𝒘</m:t>
                      </m:r>
                      <m:r>
                        <a:rPr lang="en-US" sz="3600" b="1" i="1" smtClean="0">
                          <a:latin typeface="Cambria Math" panose="02040503050406030204" pitchFamily="18" charset="0"/>
                        </a:rPr>
                        <m:t> −</m:t>
                      </m:r>
                      <m:r>
                        <a:rPr lang="en-US" sz="3600" b="1" i="1" smtClean="0">
                          <a:latin typeface="Cambria Math" panose="02040503050406030204" pitchFamily="18" charset="0"/>
                          <a:ea typeface="Cambria Math" panose="02040503050406030204" pitchFamily="18" charset="0"/>
                        </a:rPr>
                        <m:t>𝜶</m:t>
                      </m:r>
                      <m:r>
                        <a:rPr lang="en-US" sz="3600" b="1" i="1" smtClean="0">
                          <a:latin typeface="Cambria Math" panose="02040503050406030204" pitchFamily="18" charset="0"/>
                          <a:ea typeface="Cambria Math" panose="02040503050406030204" pitchFamily="18" charset="0"/>
                        </a:rPr>
                        <m:t> </m:t>
                      </m:r>
                      <m:f>
                        <m:fPr>
                          <m:ctrlPr>
                            <a:rPr lang="en-US" sz="3600" b="1" i="1" smtClean="0">
                              <a:latin typeface="Cambria Math" panose="02040503050406030204" pitchFamily="18" charset="0"/>
                              <a:ea typeface="Cambria Math" panose="02040503050406030204" pitchFamily="18" charset="0"/>
                            </a:rPr>
                          </m:ctrlPr>
                        </m:fPr>
                        <m:num>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𝑱</m:t>
                          </m:r>
                        </m:num>
                        <m:den>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𝒘</m:t>
                          </m:r>
                        </m:den>
                      </m:f>
                    </m:oMath>
                  </m:oMathPara>
                </a14:m>
                <a:endParaRPr lang="en-US" sz="36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772512" y="1765936"/>
                <a:ext cx="3704594" cy="10533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142031" y="4074860"/>
                <a:ext cx="2965555" cy="10534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𝒃</m:t>
                      </m:r>
                      <m:r>
                        <a:rPr lang="en-US" sz="3600" b="1" i="1" smtClean="0">
                          <a:latin typeface="Cambria Math" panose="02040503050406030204" pitchFamily="18" charset="0"/>
                        </a:rPr>
                        <m:t>=</m:t>
                      </m:r>
                      <m:r>
                        <a:rPr lang="en-US" sz="3600" b="1" i="1" smtClean="0">
                          <a:latin typeface="Cambria Math" panose="02040503050406030204" pitchFamily="18" charset="0"/>
                        </a:rPr>
                        <m:t>𝒃</m:t>
                      </m:r>
                      <m:r>
                        <a:rPr lang="en-US" sz="3600" b="1" i="1" smtClean="0">
                          <a:latin typeface="Cambria Math" panose="02040503050406030204" pitchFamily="18" charset="0"/>
                        </a:rPr>
                        <m:t> −</m:t>
                      </m:r>
                      <m:r>
                        <a:rPr lang="en-US" sz="3600" b="1" i="1" smtClean="0">
                          <a:latin typeface="Cambria Math" panose="02040503050406030204" pitchFamily="18" charset="0"/>
                          <a:ea typeface="Cambria Math" panose="02040503050406030204" pitchFamily="18" charset="0"/>
                        </a:rPr>
                        <m:t>𝜶</m:t>
                      </m:r>
                      <m:r>
                        <a:rPr lang="en-US" sz="3600" b="1" i="1" smtClean="0">
                          <a:latin typeface="Cambria Math" panose="02040503050406030204" pitchFamily="18" charset="0"/>
                          <a:ea typeface="Cambria Math" panose="02040503050406030204" pitchFamily="18" charset="0"/>
                        </a:rPr>
                        <m:t> </m:t>
                      </m:r>
                      <m:f>
                        <m:fPr>
                          <m:ctrlPr>
                            <a:rPr lang="en-US" sz="3600" b="1" i="1" smtClean="0">
                              <a:latin typeface="Cambria Math" panose="02040503050406030204" pitchFamily="18" charset="0"/>
                              <a:ea typeface="Cambria Math" panose="02040503050406030204" pitchFamily="18" charset="0"/>
                            </a:rPr>
                          </m:ctrlPr>
                        </m:fPr>
                        <m:num>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𝑱</m:t>
                          </m:r>
                        </m:num>
                        <m:den>
                          <m:r>
                            <a:rPr lang="en-US" sz="3600" b="1" i="1" smtClean="0">
                              <a:latin typeface="Cambria Math" panose="02040503050406030204" pitchFamily="18" charset="0"/>
                              <a:ea typeface="Cambria Math" panose="02040503050406030204" pitchFamily="18" charset="0"/>
                            </a:rPr>
                            <m:t>𝝏</m:t>
                          </m:r>
                          <m:r>
                            <a:rPr lang="en-US" sz="3600" b="1" i="1" smtClean="0">
                              <a:latin typeface="Cambria Math" panose="02040503050406030204" pitchFamily="18" charset="0"/>
                              <a:ea typeface="Cambria Math" panose="02040503050406030204" pitchFamily="18" charset="0"/>
                            </a:rPr>
                            <m:t>𝒃</m:t>
                          </m:r>
                        </m:den>
                      </m:f>
                    </m:oMath>
                  </m:oMathPara>
                </a14:m>
                <a:endParaRPr lang="en-US" sz="36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1142031" y="4074860"/>
                <a:ext cx="2965555" cy="1053430"/>
              </a:xfrm>
              <a:prstGeom prst="rect">
                <a:avLst/>
              </a:prstGeom>
              <a:blipFill rotWithShape="0">
                <a:blip r:embed="rId3"/>
                <a:stretch>
                  <a:fillRect/>
                </a:stretch>
              </a:blipFill>
            </p:spPr>
            <p:txBody>
              <a:bodyPr/>
              <a:lstStyle/>
              <a:p>
                <a:r>
                  <a:rPr lang="en-US">
                    <a:noFill/>
                  </a:rPr>
                  <a:t> </a:t>
                </a:r>
              </a:p>
            </p:txBody>
          </p:sp>
        </mc:Fallback>
      </mc:AlternateContent>
      <p:pic>
        <p:nvPicPr>
          <p:cNvPr id="8" name="Picture 6" descr="Image result for gradient descent"/>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4879612" y="1765936"/>
            <a:ext cx="7312388"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42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Image result for gradient desc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229" y="938464"/>
            <a:ext cx="10448813" cy="48848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745958" y="6063916"/>
                <a:ext cx="1116530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𝜶</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𝟏</m:t>
                      </m:r>
                      <m:r>
                        <a:rPr lang="en-US" sz="2800" b="1" i="1" smtClean="0">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𝒐𝒓</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𝟎𝟏</m:t>
                      </m:r>
                      <m:r>
                        <a:rPr lang="en-US" sz="2800" b="1" i="1" smtClean="0">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𝒐𝒓</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𝟎𝟎𝟏</m:t>
                      </m:r>
                      <m:r>
                        <a:rPr lang="en-US" sz="2800" b="1" i="1" smtClean="0">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𝒐𝒓</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𝟎</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𝟎𝟎𝟎𝟏</m:t>
                      </m:r>
                      <m:r>
                        <a:rPr lang="en-US" sz="2800" b="1" i="1" smtClean="0">
                          <a:latin typeface="Cambria Math" panose="02040503050406030204" pitchFamily="18" charset="0"/>
                          <a:ea typeface="Cambria Math" panose="02040503050406030204" pitchFamily="18" charset="0"/>
                        </a:rPr>
                        <m:t> </m:t>
                      </m:r>
                      <m:r>
                        <a:rPr lang="en-US" sz="2800" b="1" i="1" smtClean="0">
                          <a:solidFill>
                            <a:srgbClr val="FF0000"/>
                          </a:solidFill>
                          <a:latin typeface="Cambria Math" panose="02040503050406030204" pitchFamily="18" charset="0"/>
                          <a:ea typeface="Cambria Math" panose="02040503050406030204" pitchFamily="18" charset="0"/>
                        </a:rPr>
                        <m:t>𝒐𝒓</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𝒍𝒆𝒔𝒔</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𝑺𝒐𝒎𝒆</m:t>
                      </m:r>
                      <m:r>
                        <a:rPr lang="en-US" sz="2800" b="1" i="1" smtClean="0">
                          <a:latin typeface="Cambria Math" panose="02040503050406030204" pitchFamily="18" charset="0"/>
                          <a:ea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𝒕𝒊𝒎𝒆𝒔</m:t>
                      </m:r>
                      <m:r>
                        <a:rPr lang="en-US" sz="2800" b="1" i="1" smtClean="0">
                          <a:latin typeface="Cambria Math" panose="02040503050406030204" pitchFamily="18" charset="0"/>
                          <a:ea typeface="Cambria Math" panose="02040503050406030204" pitchFamily="18" charset="0"/>
                        </a:rPr>
                        <m:t>)</m:t>
                      </m:r>
                    </m:oMath>
                  </m:oMathPara>
                </a14:m>
                <a:endParaRPr lang="en-US" sz="28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745958" y="6063916"/>
                <a:ext cx="11165305" cy="523220"/>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0809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084" y="-1"/>
            <a:ext cx="8686563" cy="6434493"/>
          </a:xfrm>
        </p:spPr>
      </p:pic>
      <p:sp>
        <p:nvSpPr>
          <p:cNvPr id="5" name="TextBox 4"/>
          <p:cNvSpPr txBox="1"/>
          <p:nvPr/>
        </p:nvSpPr>
        <p:spPr>
          <a:xfrm>
            <a:off x="176107" y="6447780"/>
            <a:ext cx="11753349" cy="400110"/>
          </a:xfrm>
          <a:prstGeom prst="rect">
            <a:avLst/>
          </a:prstGeom>
          <a:noFill/>
        </p:spPr>
        <p:txBody>
          <a:bodyPr wrap="square" rtlCol="0">
            <a:spAutoFit/>
          </a:bodyPr>
          <a:lstStyle/>
          <a:p>
            <a:r>
              <a:rPr lang="en-US" sz="2000" b="1" dirty="0">
                <a:latin typeface="Cambria" panose="02040503050406030204" pitchFamily="18" charset="0"/>
              </a:rPr>
              <a:t>model(</a:t>
            </a:r>
            <a:r>
              <a:rPr lang="en-US" sz="2000" b="1" dirty="0" err="1">
                <a:latin typeface="Cambria" panose="02040503050406030204" pitchFamily="18" charset="0"/>
              </a:rPr>
              <a:t>X_train</a:t>
            </a:r>
            <a:r>
              <a:rPr lang="en-US" sz="2000" b="1" dirty="0">
                <a:latin typeface="Cambria" panose="02040503050406030204" pitchFamily="18" charset="0"/>
              </a:rPr>
              <a:t>, </a:t>
            </a:r>
            <a:r>
              <a:rPr lang="en-US" sz="2000" b="1" dirty="0" err="1">
                <a:latin typeface="Cambria" panose="02040503050406030204" pitchFamily="18" charset="0"/>
              </a:rPr>
              <a:t>Y_train</a:t>
            </a:r>
            <a:r>
              <a:rPr lang="en-US" sz="2000" b="1" dirty="0">
                <a:latin typeface="Cambria" panose="02040503050406030204" pitchFamily="18" charset="0"/>
              </a:rPr>
              <a:t>, </a:t>
            </a:r>
            <a:r>
              <a:rPr lang="en-US" sz="2000" b="1" dirty="0" err="1">
                <a:latin typeface="Cambria" panose="02040503050406030204" pitchFamily="18" charset="0"/>
              </a:rPr>
              <a:t>X_test</a:t>
            </a:r>
            <a:r>
              <a:rPr lang="en-US" sz="2000" b="1" dirty="0">
                <a:latin typeface="Cambria" panose="02040503050406030204" pitchFamily="18" charset="0"/>
              </a:rPr>
              <a:t>, </a:t>
            </a:r>
            <a:r>
              <a:rPr lang="en-US" sz="2000" b="1" dirty="0" err="1">
                <a:latin typeface="Cambria" panose="02040503050406030204" pitchFamily="18" charset="0"/>
              </a:rPr>
              <a:t>Y_test</a:t>
            </a:r>
            <a:r>
              <a:rPr lang="en-US" sz="2000" b="1" dirty="0">
                <a:latin typeface="Cambria" panose="02040503050406030204" pitchFamily="18" charset="0"/>
              </a:rPr>
              <a:t>, </a:t>
            </a:r>
            <a:r>
              <a:rPr lang="en-US" sz="2000" b="1" dirty="0" err="1">
                <a:latin typeface="Cambria" panose="02040503050406030204" pitchFamily="18" charset="0"/>
              </a:rPr>
              <a:t>num_iterations</a:t>
            </a:r>
            <a:r>
              <a:rPr lang="en-US" sz="2000" b="1" dirty="0">
                <a:latin typeface="Cambria" panose="02040503050406030204" pitchFamily="18" charset="0"/>
              </a:rPr>
              <a:t> = 2000, </a:t>
            </a:r>
            <a:r>
              <a:rPr lang="en-US" sz="2000" b="1" dirty="0" err="1">
                <a:latin typeface="Cambria" panose="02040503050406030204" pitchFamily="18" charset="0"/>
              </a:rPr>
              <a:t>learning_rate</a:t>
            </a:r>
            <a:r>
              <a:rPr lang="en-US" sz="2000" b="1" dirty="0">
                <a:latin typeface="Cambria" panose="02040503050406030204" pitchFamily="18" charset="0"/>
              </a:rPr>
              <a:t> = 0.5, </a:t>
            </a:r>
            <a:r>
              <a:rPr lang="en-US" sz="2000" b="1" dirty="0" err="1">
                <a:latin typeface="Cambria" panose="02040503050406030204" pitchFamily="18" charset="0"/>
              </a:rPr>
              <a:t>print_cost</a:t>
            </a:r>
            <a:r>
              <a:rPr lang="en-US" sz="2000" b="1" dirty="0">
                <a:latin typeface="Cambria" panose="02040503050406030204" pitchFamily="18" charset="0"/>
              </a:rPr>
              <a:t> = False</a:t>
            </a:r>
            <a:r>
              <a:rPr lang="en-US" sz="2000" b="1" dirty="0" smtClean="0">
                <a:latin typeface="Cambria" panose="02040503050406030204" pitchFamily="18" charset="0"/>
              </a:rPr>
              <a:t>)</a:t>
            </a:r>
            <a:endParaRPr lang="en-US" sz="2000" b="1" dirty="0">
              <a:latin typeface="Cambria" panose="02040503050406030204" pitchFamily="18" charset="0"/>
            </a:endParaRPr>
          </a:p>
        </p:txBody>
      </p:sp>
      <p:pic>
        <p:nvPicPr>
          <p:cNvPr id="6" name="Picture 5"/>
          <p:cNvPicPr>
            <a:picLocks noChangeAspect="1"/>
          </p:cNvPicPr>
          <p:nvPr/>
        </p:nvPicPr>
        <p:blipFill>
          <a:blip r:embed="rId3"/>
          <a:stretch>
            <a:fillRect/>
          </a:stretch>
        </p:blipFill>
        <p:spPr>
          <a:xfrm>
            <a:off x="4708478" y="205077"/>
            <a:ext cx="3038537" cy="1233288"/>
          </a:xfrm>
          <a:prstGeom prst="rect">
            <a:avLst/>
          </a:prstGeom>
        </p:spPr>
      </p:pic>
      <p:pic>
        <p:nvPicPr>
          <p:cNvPr id="7" name="Picture 6"/>
          <p:cNvPicPr>
            <a:picLocks noChangeAspect="1"/>
          </p:cNvPicPr>
          <p:nvPr/>
        </p:nvPicPr>
        <p:blipFill>
          <a:blip r:embed="rId4"/>
          <a:stretch>
            <a:fillRect/>
          </a:stretch>
        </p:blipFill>
        <p:spPr>
          <a:xfrm>
            <a:off x="8875290" y="2055814"/>
            <a:ext cx="3405184" cy="293455"/>
          </a:xfrm>
          <a:prstGeom prst="rect">
            <a:avLst/>
          </a:prstGeom>
        </p:spPr>
      </p:pic>
      <p:pic>
        <p:nvPicPr>
          <p:cNvPr id="8" name="Picture 7"/>
          <p:cNvPicPr>
            <a:picLocks noChangeAspect="1"/>
          </p:cNvPicPr>
          <p:nvPr/>
        </p:nvPicPr>
        <p:blipFill>
          <a:blip r:embed="rId5"/>
          <a:stretch>
            <a:fillRect/>
          </a:stretch>
        </p:blipFill>
        <p:spPr>
          <a:xfrm>
            <a:off x="4365373" y="5299913"/>
            <a:ext cx="1687408" cy="978571"/>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621155" y="2910075"/>
                <a:ext cx="3704594" cy="585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𝒘</m:t>
                      </m:r>
                      <m:r>
                        <a:rPr lang="en-US" sz="2000" b="1" i="1" smtClean="0">
                          <a:latin typeface="Cambria Math" panose="02040503050406030204" pitchFamily="18" charset="0"/>
                        </a:rPr>
                        <m:t>=</m:t>
                      </m:r>
                      <m:r>
                        <a:rPr lang="en-US" sz="2000" b="1" i="1" smtClean="0">
                          <a:latin typeface="Cambria Math" panose="02040503050406030204" pitchFamily="18" charset="0"/>
                        </a:rPr>
                        <m:t>𝒘</m:t>
                      </m:r>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𝜶</m:t>
                      </m:r>
                      <m:r>
                        <a:rPr lang="en-US" sz="2000" b="1" i="1" smtClean="0">
                          <a:latin typeface="Cambria Math" panose="02040503050406030204" pitchFamily="18" charset="0"/>
                          <a:ea typeface="Cambria Math" panose="02040503050406030204" pitchFamily="18" charset="0"/>
                        </a:rPr>
                        <m:t> </m:t>
                      </m:r>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𝑱</m:t>
                          </m:r>
                        </m:num>
                        <m:den>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𝒘</m:t>
                          </m:r>
                        </m:den>
                      </m:f>
                    </m:oMath>
                  </m:oMathPara>
                </a14:m>
                <a:endParaRPr lang="en-US"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621155" y="2910075"/>
                <a:ext cx="3704594" cy="58522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5743" y="3883792"/>
                <a:ext cx="3269386" cy="5266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 </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𝑱</m:t>
                          </m:r>
                        </m:num>
                        <m:den>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m:t>
                          </m:r>
                        </m:den>
                      </m:f>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345743" y="3883792"/>
                <a:ext cx="3269386" cy="526683"/>
              </a:xfrm>
              <a:prstGeom prst="rect">
                <a:avLst/>
              </a:prstGeom>
              <a:blipFill rotWithShape="0">
                <a:blip r:embed="rId7"/>
                <a:stretch>
                  <a:fillRect/>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9713761" y="4606242"/>
            <a:ext cx="2181339" cy="802854"/>
          </a:xfrm>
          <a:prstGeom prst="rect">
            <a:avLst/>
          </a:prstGeom>
        </p:spPr>
      </p:pic>
    </p:spTree>
    <p:extLst>
      <p:ext uri="{BB962C8B-B14F-4D97-AF65-F5344CB8AC3E}">
        <p14:creationId xmlns:p14="http://schemas.microsoft.com/office/powerpoint/2010/main" val="1672888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257" y="0"/>
            <a:ext cx="10515600" cy="1325563"/>
          </a:xfrm>
        </p:spPr>
        <p:txBody>
          <a:bodyPr/>
          <a:lstStyle/>
          <a:p>
            <a:r>
              <a:rPr lang="en-US" dirty="0" smtClean="0">
                <a:latin typeface="Cambria" panose="02040503050406030204" pitchFamily="18" charset="0"/>
              </a:rPr>
              <a:t>Input</a:t>
            </a:r>
            <a:endParaRPr lang="en-US" dirty="0">
              <a:latin typeface="Cambria" panose="0204050305040603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173" y="1176669"/>
            <a:ext cx="9784694" cy="5355136"/>
          </a:xfrm>
        </p:spPr>
      </p:pic>
    </p:spTree>
    <p:extLst>
      <p:ext uri="{BB962C8B-B14F-4D97-AF65-F5344CB8AC3E}">
        <p14:creationId xmlns:p14="http://schemas.microsoft.com/office/powerpoint/2010/main" val="2470116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5194" y="168437"/>
            <a:ext cx="8461612" cy="6566733"/>
          </a:xfrm>
        </p:spPr>
      </p:pic>
    </p:spTree>
    <p:extLst>
      <p:ext uri="{BB962C8B-B14F-4D97-AF65-F5344CB8AC3E}">
        <p14:creationId xmlns:p14="http://schemas.microsoft.com/office/powerpoint/2010/main" val="2666141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10" y="0"/>
            <a:ext cx="10515600" cy="1325563"/>
          </a:xfrm>
        </p:spPr>
        <p:txBody>
          <a:bodyPr>
            <a:normAutofit/>
          </a:bodyPr>
          <a:lstStyle/>
          <a:p>
            <a:r>
              <a:rPr lang="en-US" sz="3600" b="1" dirty="0" smtClean="0">
                <a:latin typeface="Cambria" panose="02040503050406030204" pitchFamily="18" charset="0"/>
              </a:rPr>
              <a:t>2 layer NN (1 HL + 1 OL)</a:t>
            </a:r>
            <a:endParaRPr lang="en-US" sz="3600" b="1" dirty="0">
              <a:latin typeface="Cambria" panose="0204050305040603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06662"/>
            <a:ext cx="6739901" cy="4351338"/>
          </a:xfrm>
        </p:spPr>
      </p:pic>
      <p:pic>
        <p:nvPicPr>
          <p:cNvPr id="7" name="Picture 6"/>
          <p:cNvPicPr>
            <a:picLocks noChangeAspect="1"/>
          </p:cNvPicPr>
          <p:nvPr/>
        </p:nvPicPr>
        <p:blipFill>
          <a:blip r:embed="rId3"/>
          <a:stretch>
            <a:fillRect/>
          </a:stretch>
        </p:blipFill>
        <p:spPr>
          <a:xfrm>
            <a:off x="7578101" y="26126"/>
            <a:ext cx="4264957" cy="2915536"/>
          </a:xfrm>
          <a:prstGeom prst="rect">
            <a:avLst/>
          </a:prstGeom>
        </p:spPr>
      </p:pic>
      <p:pic>
        <p:nvPicPr>
          <p:cNvPr id="8" name="Picture 7"/>
          <p:cNvPicPr>
            <a:picLocks noChangeAspect="1"/>
          </p:cNvPicPr>
          <p:nvPr/>
        </p:nvPicPr>
        <p:blipFill>
          <a:blip r:embed="rId4"/>
          <a:stretch>
            <a:fillRect/>
          </a:stretch>
        </p:blipFill>
        <p:spPr>
          <a:xfrm>
            <a:off x="7635945" y="3875964"/>
            <a:ext cx="4207113" cy="2681785"/>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178881" y="1218113"/>
                <a:ext cx="4127412" cy="1723549"/>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2800" b="1" i="1" smtClean="0">
                          <a:solidFill>
                            <a:schemeClr val="accent6">
                              <a:lumMod val="50000"/>
                            </a:schemeClr>
                          </a:solidFill>
                          <a:latin typeface="Cambria Math" panose="02040503050406030204" pitchFamily="18" charset="0"/>
                        </a:rPr>
                        <m:t>𝑰𝒏𝒑𝒖𝒕</m:t>
                      </m:r>
                      <m:r>
                        <a:rPr lang="en-US" sz="2800" b="1" i="1" smtClean="0">
                          <a:solidFill>
                            <a:schemeClr val="accent6">
                              <a:lumMod val="50000"/>
                            </a:schemeClr>
                          </a:solidFill>
                          <a:latin typeface="Cambria Math" panose="02040503050406030204" pitchFamily="18" charset="0"/>
                        </a:rPr>
                        <m:t>: </m:t>
                      </m:r>
                      <m:r>
                        <a:rPr lang="en-US" sz="2800" b="1" i="1" smtClean="0">
                          <a:solidFill>
                            <a:schemeClr val="accent6">
                              <a:lumMod val="50000"/>
                            </a:schemeClr>
                          </a:solidFill>
                          <a:latin typeface="Cambria Math" panose="02040503050406030204" pitchFamily="18" charset="0"/>
                        </a:rPr>
                        <m:t>𝒙</m:t>
                      </m:r>
                      <m:r>
                        <a:rPr lang="en-US" sz="2800" b="1" i="1" smtClean="0">
                          <a:solidFill>
                            <a:schemeClr val="accent6">
                              <a:lumMod val="50000"/>
                            </a:schemeClr>
                          </a:solidFill>
                          <a:latin typeface="Cambria Math" panose="02040503050406030204" pitchFamily="18" charset="0"/>
                        </a:rPr>
                        <m:t>𝟏</m:t>
                      </m:r>
                      <m:r>
                        <a:rPr lang="en-US" sz="2800" b="1" i="1" smtClean="0">
                          <a:solidFill>
                            <a:schemeClr val="accent6">
                              <a:lumMod val="50000"/>
                            </a:schemeClr>
                          </a:solidFill>
                          <a:latin typeface="Cambria Math" panose="02040503050406030204" pitchFamily="18" charset="0"/>
                        </a:rPr>
                        <m:t>=</m:t>
                      </m:r>
                      <m:r>
                        <a:rPr lang="en-US" sz="2800" b="1" i="1" smtClean="0">
                          <a:solidFill>
                            <a:schemeClr val="accent6">
                              <a:lumMod val="50000"/>
                            </a:schemeClr>
                          </a:solidFill>
                          <a:latin typeface="Cambria Math" panose="02040503050406030204" pitchFamily="18" charset="0"/>
                        </a:rPr>
                        <m:t>𝒙</m:t>
                      </m:r>
                    </m:oMath>
                  </m:oMathPara>
                </a14:m>
                <a:endParaRPr lang="en-US" sz="2800" b="1" i="1" dirty="0" smtClean="0">
                  <a:solidFill>
                    <a:schemeClr val="accent6">
                      <a:lumMod val="50000"/>
                    </a:schemeClr>
                  </a:solidFill>
                  <a:latin typeface="Cambria Math" panose="02040503050406030204" pitchFamily="18" charset="0"/>
                </a:endParaRPr>
              </a:p>
              <a:p>
                <a:r>
                  <a:rPr lang="en-US" sz="2800" b="1" dirty="0" smtClean="0">
                    <a:solidFill>
                      <a:schemeClr val="accent6">
                        <a:lumMod val="50000"/>
                      </a:schemeClr>
                    </a:solidFill>
                  </a:rPr>
                  <a:t>	    </a:t>
                </a:r>
                <a14:m>
                  <m:oMath xmlns:m="http://schemas.openxmlformats.org/officeDocument/2006/math">
                    <m:r>
                      <a:rPr lang="en-US" sz="2800" b="1" i="1" smtClean="0">
                        <a:solidFill>
                          <a:schemeClr val="accent6">
                            <a:lumMod val="50000"/>
                          </a:schemeClr>
                        </a:solidFill>
                        <a:latin typeface="Cambria Math" panose="02040503050406030204" pitchFamily="18" charset="0"/>
                      </a:rPr>
                      <m:t>𝒙</m:t>
                    </m:r>
                    <m:r>
                      <a:rPr lang="en-US" sz="2800" b="1" i="1" smtClean="0">
                        <a:solidFill>
                          <a:schemeClr val="accent6">
                            <a:lumMod val="50000"/>
                          </a:schemeClr>
                        </a:solidFill>
                        <a:latin typeface="Cambria Math" panose="02040503050406030204" pitchFamily="18" charset="0"/>
                      </a:rPr>
                      <m:t>𝟐</m:t>
                    </m:r>
                    <m:r>
                      <a:rPr lang="en-US" sz="2800" b="1" i="1" smtClean="0">
                        <a:solidFill>
                          <a:schemeClr val="accent6">
                            <a:lumMod val="50000"/>
                          </a:schemeClr>
                        </a:solidFill>
                        <a:latin typeface="Cambria Math" panose="02040503050406030204" pitchFamily="18" charset="0"/>
                      </a:rPr>
                      <m:t>=</m:t>
                    </m:r>
                    <m:r>
                      <a:rPr lang="en-US" sz="2800" b="1" i="1" smtClean="0">
                        <a:solidFill>
                          <a:schemeClr val="accent6">
                            <a:lumMod val="50000"/>
                          </a:schemeClr>
                        </a:solidFill>
                        <a:latin typeface="Cambria Math" panose="02040503050406030204" pitchFamily="18" charset="0"/>
                      </a:rPr>
                      <m:t>𝒚</m:t>
                    </m:r>
                    <m:r>
                      <a:rPr lang="en-US" sz="2800" b="1" i="1" smtClean="0">
                        <a:solidFill>
                          <a:schemeClr val="accent6">
                            <a:lumMod val="50000"/>
                          </a:schemeClr>
                        </a:solidFill>
                        <a:latin typeface="Cambria Math" panose="02040503050406030204" pitchFamily="18" charset="0"/>
                      </a:rPr>
                      <m:t> </m:t>
                    </m:r>
                  </m:oMath>
                </a14:m>
                <a:endParaRPr lang="en-US" sz="2800" b="1" i="1" dirty="0" smtClean="0">
                  <a:solidFill>
                    <a:schemeClr val="accent6">
                      <a:lumMod val="50000"/>
                    </a:schemeClr>
                  </a:solidFill>
                  <a:latin typeface="Cambria Math" panose="02040503050406030204" pitchFamily="18" charset="0"/>
                </a:endParaRPr>
              </a:p>
              <a:p>
                <a:endParaRPr lang="en-US" sz="2800" b="1" i="1" dirty="0" smtClean="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800" b="1" i="1" smtClean="0">
                          <a:solidFill>
                            <a:srgbClr val="FF0000"/>
                          </a:solidFill>
                          <a:latin typeface="Cambria Math" panose="02040503050406030204" pitchFamily="18" charset="0"/>
                        </a:rPr>
                        <m:t>𝑶𝒖𝒕𝒑𝒖𝒕</m:t>
                      </m:r>
                      <m:r>
                        <a:rPr lang="en-US" sz="2800" b="1" i="1" smtClean="0">
                          <a:latin typeface="Cambria Math" panose="02040503050406030204" pitchFamily="18" charset="0"/>
                        </a:rPr>
                        <m:t>:</m:t>
                      </m:r>
                      <m:r>
                        <a:rPr lang="en-US" sz="2800" b="1" i="1" smtClean="0">
                          <a:solidFill>
                            <a:srgbClr val="FF0000"/>
                          </a:solidFill>
                          <a:latin typeface="Cambria Math" panose="02040503050406030204" pitchFamily="18" charset="0"/>
                        </a:rPr>
                        <m:t>𝒚</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𝒓𝒆𝒅</m:t>
                      </m:r>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𝒐𝒓</m:t>
                      </m:r>
                      <m:r>
                        <a:rPr lang="en-US" sz="2800" b="1" i="1" smtClean="0">
                          <a:solidFill>
                            <a:srgbClr val="FF0000"/>
                          </a:solidFill>
                          <a:latin typeface="Cambria Math" panose="02040503050406030204" pitchFamily="18" charset="0"/>
                        </a:rPr>
                        <m:t> </m:t>
                      </m:r>
                      <m:r>
                        <a:rPr lang="en-US" sz="2800" b="1" i="1" smtClean="0">
                          <a:solidFill>
                            <a:srgbClr val="FF0000"/>
                          </a:solidFill>
                          <a:latin typeface="Cambria Math" panose="02040503050406030204" pitchFamily="18" charset="0"/>
                        </a:rPr>
                        <m:t>𝒃𝒍𝒖𝒆</m:t>
                      </m:r>
                    </m:oMath>
                  </m:oMathPara>
                </a14:m>
                <a:endParaRPr lang="en-US" sz="2800" b="1" dirty="0" smtClean="0"/>
              </a:p>
            </p:txBody>
          </p:sp>
        </mc:Choice>
        <mc:Fallback xmlns="">
          <p:sp>
            <p:nvSpPr>
              <p:cNvPr id="10" name="TextBox 9"/>
              <p:cNvSpPr txBox="1">
                <a:spLocks noRot="1" noChangeAspect="1" noMove="1" noResize="1" noEditPoints="1" noAdjustHandles="1" noChangeArrowheads="1" noChangeShapeType="1" noTextEdit="1"/>
              </p:cNvSpPr>
              <p:nvPr/>
            </p:nvSpPr>
            <p:spPr>
              <a:xfrm>
                <a:off x="3178881" y="1218113"/>
                <a:ext cx="4127412" cy="172354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4715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883" y="1690688"/>
            <a:ext cx="11710233" cy="4263726"/>
          </a:xfrm>
        </p:spPr>
      </p:pic>
    </p:spTree>
    <p:extLst>
      <p:ext uri="{BB962C8B-B14F-4D97-AF65-F5344CB8AC3E}">
        <p14:creationId xmlns:p14="http://schemas.microsoft.com/office/powerpoint/2010/main" val="1473781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6774975" y="2826875"/>
            <a:ext cx="4943475" cy="3724275"/>
          </a:xfrm>
          <a:prstGeom prst="rect">
            <a:avLst/>
          </a:prstGeom>
        </p:spPr>
      </p:pic>
      <p:pic>
        <p:nvPicPr>
          <p:cNvPr id="4" name="Picture 3"/>
          <p:cNvPicPr>
            <a:picLocks noChangeAspect="1"/>
          </p:cNvPicPr>
          <p:nvPr/>
        </p:nvPicPr>
        <p:blipFill>
          <a:blip r:embed="rId3"/>
          <a:stretch>
            <a:fillRect/>
          </a:stretch>
        </p:blipFill>
        <p:spPr>
          <a:xfrm>
            <a:off x="6096000" y="20406"/>
            <a:ext cx="5915025" cy="2238375"/>
          </a:xfrm>
          <a:prstGeom prst="rect">
            <a:avLst/>
          </a:prstGeom>
        </p:spPr>
      </p:pic>
      <p:pic>
        <p:nvPicPr>
          <p:cNvPr id="5" name="Picture 4"/>
          <p:cNvPicPr>
            <a:picLocks noChangeAspect="1"/>
          </p:cNvPicPr>
          <p:nvPr/>
        </p:nvPicPr>
        <p:blipFill>
          <a:blip r:embed="rId4"/>
          <a:stretch>
            <a:fillRect/>
          </a:stretch>
        </p:blipFill>
        <p:spPr>
          <a:xfrm>
            <a:off x="1069322" y="2238375"/>
            <a:ext cx="4344716" cy="4585671"/>
          </a:xfrm>
          <a:prstGeom prst="rect">
            <a:avLst/>
          </a:prstGeom>
        </p:spPr>
      </p:pic>
      <p:pic>
        <p:nvPicPr>
          <p:cNvPr id="7" name="Picture 6"/>
          <p:cNvPicPr>
            <a:picLocks noChangeAspect="1"/>
          </p:cNvPicPr>
          <p:nvPr/>
        </p:nvPicPr>
        <p:blipFill>
          <a:blip r:embed="rId5"/>
          <a:stretch>
            <a:fillRect/>
          </a:stretch>
        </p:blipFill>
        <p:spPr>
          <a:xfrm>
            <a:off x="838200" y="100111"/>
            <a:ext cx="4344716" cy="2138264"/>
          </a:xfrm>
          <a:prstGeom prst="rect">
            <a:avLst/>
          </a:prstGeom>
        </p:spPr>
      </p:pic>
    </p:spTree>
    <p:extLst>
      <p:ext uri="{BB962C8B-B14F-4D97-AF65-F5344CB8AC3E}">
        <p14:creationId xmlns:p14="http://schemas.microsoft.com/office/powerpoint/2010/main" val="1494774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376" y="0"/>
            <a:ext cx="10515600" cy="685753"/>
          </a:xfrm>
        </p:spPr>
        <p:txBody>
          <a:bodyPr>
            <a:normAutofit/>
          </a:bodyPr>
          <a:lstStyle/>
          <a:p>
            <a:r>
              <a:rPr lang="en-US" sz="4000" dirty="0" smtClean="0">
                <a:latin typeface="Cambria" panose="02040503050406030204" pitchFamily="18" charset="0"/>
              </a:rPr>
              <a:t>Parameters and Hyperparameters</a:t>
            </a:r>
            <a:endParaRPr lang="en-US" sz="4000" dirty="0">
              <a:latin typeface="Cambria" panose="02040503050406030204" pitchFamily="18" charset="0"/>
            </a:endParaRPr>
          </a:p>
        </p:txBody>
      </p:sp>
      <p:sp>
        <p:nvSpPr>
          <p:cNvPr id="3" name="Content Placeholder 2"/>
          <p:cNvSpPr>
            <a:spLocks noGrp="1"/>
          </p:cNvSpPr>
          <p:nvPr>
            <p:ph idx="1"/>
          </p:nvPr>
        </p:nvSpPr>
        <p:spPr>
          <a:xfrm>
            <a:off x="450376" y="902518"/>
            <a:ext cx="10903424" cy="5687468"/>
          </a:xfrm>
        </p:spPr>
        <p:txBody>
          <a:bodyPr>
            <a:noAutofit/>
          </a:bodyPr>
          <a:lstStyle/>
          <a:p>
            <a:pPr marL="0" indent="0">
              <a:buNone/>
            </a:pPr>
            <a:r>
              <a:rPr lang="en-US" sz="1800" b="1" dirty="0" smtClean="0">
                <a:solidFill>
                  <a:srgbClr val="C00000"/>
                </a:solidFill>
                <a:latin typeface="Cambria" panose="02040503050406030204" pitchFamily="18" charset="0"/>
              </a:rPr>
              <a:t>Parameter</a:t>
            </a:r>
            <a:r>
              <a:rPr lang="en-US" sz="1800" dirty="0" smtClean="0">
                <a:solidFill>
                  <a:srgbClr val="C00000"/>
                </a:solidFill>
                <a:latin typeface="Cambria" panose="02040503050406030204" pitchFamily="18" charset="0"/>
              </a:rPr>
              <a:t> </a:t>
            </a:r>
            <a:r>
              <a:rPr lang="en-US" sz="1800" dirty="0" smtClean="0">
                <a:latin typeface="Cambria" panose="02040503050406030204" pitchFamily="18" charset="0"/>
              </a:rPr>
              <a:t>- Weight and Bias</a:t>
            </a:r>
          </a:p>
          <a:p>
            <a:pPr marL="0" indent="0">
              <a:buNone/>
            </a:pPr>
            <a:r>
              <a:rPr lang="en-US" sz="1800" b="1" dirty="0" smtClean="0">
                <a:solidFill>
                  <a:srgbClr val="C00000"/>
                </a:solidFill>
                <a:latin typeface="Cambria" panose="02040503050406030204" pitchFamily="18" charset="0"/>
              </a:rPr>
              <a:t>Hyperparameter</a:t>
            </a:r>
            <a:r>
              <a:rPr lang="en-US" sz="1800" dirty="0" smtClean="0">
                <a:solidFill>
                  <a:srgbClr val="C00000"/>
                </a:solidFill>
                <a:latin typeface="Cambria" panose="02040503050406030204" pitchFamily="18" charset="0"/>
              </a:rPr>
              <a:t> </a:t>
            </a:r>
            <a:r>
              <a:rPr lang="en-US" sz="1800" b="1" dirty="0">
                <a:latin typeface="Cambria" panose="02040503050406030204" pitchFamily="18" charset="0"/>
              </a:rPr>
              <a:t>(parameters that control the algorithm):</a:t>
            </a:r>
            <a:endParaRPr lang="en-US" sz="1800" b="1" dirty="0" smtClean="0">
              <a:latin typeface="Cambria" panose="02040503050406030204" pitchFamily="18" charset="0"/>
            </a:endParaRPr>
          </a:p>
          <a:p>
            <a:pPr marL="342900" indent="-342900">
              <a:buFont typeface="+mj-lt"/>
              <a:buAutoNum type="arabicParenR"/>
            </a:pPr>
            <a:r>
              <a:rPr lang="en-US" sz="1800" dirty="0">
                <a:latin typeface="Cambria" panose="02040503050406030204" pitchFamily="18" charset="0"/>
              </a:rPr>
              <a:t>No of hidden </a:t>
            </a:r>
            <a:r>
              <a:rPr lang="en-US" sz="1800" dirty="0" smtClean="0">
                <a:latin typeface="Cambria" panose="02040503050406030204" pitchFamily="18" charset="0"/>
              </a:rPr>
              <a:t>layers</a:t>
            </a:r>
            <a:r>
              <a:rPr lang="en-US" sz="1800" dirty="0">
                <a:latin typeface="Cambria" panose="02040503050406030204" pitchFamily="18" charset="0"/>
              </a:rPr>
              <a:t> </a:t>
            </a:r>
            <a:r>
              <a:rPr lang="en-US" sz="1800" dirty="0" smtClean="0">
                <a:latin typeface="Cambria" panose="02040503050406030204" pitchFamily="18" charset="0"/>
              </a:rPr>
              <a:t>- Trial </a:t>
            </a:r>
            <a:r>
              <a:rPr lang="en-US" sz="1800" dirty="0">
                <a:latin typeface="Cambria" panose="02040503050406030204" pitchFamily="18" charset="0"/>
              </a:rPr>
              <a:t>and error</a:t>
            </a:r>
            <a:endParaRPr lang="en-US" sz="1800" dirty="0" smtClean="0">
              <a:latin typeface="Cambria" panose="02040503050406030204" pitchFamily="18" charset="0"/>
            </a:endParaRPr>
          </a:p>
          <a:p>
            <a:pPr marL="342900" indent="-342900">
              <a:buFont typeface="+mj-lt"/>
              <a:buAutoNum type="arabicParenR"/>
            </a:pPr>
            <a:r>
              <a:rPr lang="en-US" sz="1800" dirty="0" smtClean="0">
                <a:latin typeface="Cambria" panose="02040503050406030204" pitchFamily="18" charset="0"/>
              </a:rPr>
              <a:t>No </a:t>
            </a:r>
            <a:r>
              <a:rPr lang="en-US" sz="1800" dirty="0">
                <a:latin typeface="Cambria" panose="02040503050406030204" pitchFamily="18" charset="0"/>
              </a:rPr>
              <a:t>of neurons in each hidden </a:t>
            </a:r>
            <a:r>
              <a:rPr lang="en-US" sz="1800" dirty="0" smtClean="0">
                <a:latin typeface="Cambria" panose="02040503050406030204" pitchFamily="18" charset="0"/>
              </a:rPr>
              <a:t>layer</a:t>
            </a:r>
            <a:r>
              <a:rPr lang="en-US" sz="1800" dirty="0">
                <a:latin typeface="Cambria" panose="02040503050406030204" pitchFamily="18" charset="0"/>
              </a:rPr>
              <a:t> </a:t>
            </a:r>
            <a:r>
              <a:rPr lang="en-US" sz="1800" dirty="0" smtClean="0">
                <a:latin typeface="Cambria" panose="02040503050406030204" pitchFamily="18" charset="0"/>
              </a:rPr>
              <a:t>-</a:t>
            </a:r>
            <a:r>
              <a:rPr lang="en-US" sz="1800" dirty="0">
                <a:latin typeface="Cambria" panose="02040503050406030204" pitchFamily="18" charset="0"/>
              </a:rPr>
              <a:t> </a:t>
            </a:r>
            <a:r>
              <a:rPr lang="en-US" sz="1800" dirty="0" smtClean="0">
                <a:latin typeface="Cambria" panose="02040503050406030204" pitchFamily="18" charset="0"/>
              </a:rPr>
              <a:t>Trial </a:t>
            </a:r>
            <a:r>
              <a:rPr lang="en-US" sz="1800" dirty="0">
                <a:latin typeface="Cambria" panose="02040503050406030204" pitchFamily="18" charset="0"/>
              </a:rPr>
              <a:t>and error</a:t>
            </a:r>
            <a:endParaRPr lang="en-US" sz="1800" dirty="0" smtClean="0">
              <a:latin typeface="Cambria" panose="02040503050406030204" pitchFamily="18" charset="0"/>
            </a:endParaRPr>
          </a:p>
          <a:p>
            <a:pPr marL="342900" indent="-342900">
              <a:buFont typeface="+mj-lt"/>
              <a:buAutoNum type="arabicParenR"/>
            </a:pPr>
            <a:r>
              <a:rPr lang="en-US" sz="1800" dirty="0" smtClean="0">
                <a:latin typeface="Cambria" panose="02040503050406030204" pitchFamily="18" charset="0"/>
              </a:rPr>
              <a:t>Learning </a:t>
            </a:r>
            <a:r>
              <a:rPr lang="en-US" sz="1800" dirty="0">
                <a:latin typeface="Cambria" panose="02040503050406030204" pitchFamily="18" charset="0"/>
              </a:rPr>
              <a:t>rate. (The most important parameter) </a:t>
            </a:r>
            <a:r>
              <a:rPr lang="en-US" sz="1800" dirty="0" smtClean="0">
                <a:latin typeface="Cambria" panose="02040503050406030204" pitchFamily="18" charset="0"/>
              </a:rPr>
              <a:t>– 0.1, 0.01, 0.001, 0.0001, .00001</a:t>
            </a:r>
          </a:p>
          <a:p>
            <a:pPr marL="342900" indent="-342900">
              <a:buFont typeface="+mj-lt"/>
              <a:buAutoNum type="arabicParenR"/>
            </a:pPr>
            <a:r>
              <a:rPr lang="en-US" sz="1800" dirty="0" smtClean="0">
                <a:latin typeface="Cambria" panose="02040503050406030204" pitchFamily="18" charset="0"/>
              </a:rPr>
              <a:t>Activation functions – Sigmoid, </a:t>
            </a:r>
            <a:r>
              <a:rPr lang="en-US" sz="1800" dirty="0" err="1" smtClean="0">
                <a:latin typeface="Cambria" panose="02040503050406030204" pitchFamily="18" charset="0"/>
              </a:rPr>
              <a:t>Relu</a:t>
            </a:r>
            <a:r>
              <a:rPr lang="en-US" sz="1800" dirty="0" smtClean="0">
                <a:latin typeface="Cambria" panose="02040503050406030204" pitchFamily="18" charset="0"/>
              </a:rPr>
              <a:t>, Leaky </a:t>
            </a:r>
            <a:r>
              <a:rPr lang="en-US" sz="1800" dirty="0" err="1" smtClean="0">
                <a:latin typeface="Cambria" panose="02040503050406030204" pitchFamily="18" charset="0"/>
              </a:rPr>
              <a:t>Relu</a:t>
            </a:r>
            <a:r>
              <a:rPr lang="en-US" sz="1800" dirty="0" smtClean="0">
                <a:latin typeface="Cambria" panose="02040503050406030204" pitchFamily="18" charset="0"/>
              </a:rPr>
              <a:t>, </a:t>
            </a:r>
            <a:r>
              <a:rPr lang="en-US" sz="1800" dirty="0" err="1" smtClean="0">
                <a:latin typeface="Cambria" panose="02040503050406030204" pitchFamily="18" charset="0"/>
              </a:rPr>
              <a:t>Tanh</a:t>
            </a:r>
            <a:endParaRPr lang="en-US" sz="1800" dirty="0" smtClean="0">
              <a:latin typeface="Cambria" panose="02040503050406030204" pitchFamily="18" charset="0"/>
            </a:endParaRPr>
          </a:p>
          <a:p>
            <a:pPr marL="342900" indent="-342900">
              <a:buFont typeface="+mj-lt"/>
              <a:buAutoNum type="arabicParenR"/>
            </a:pPr>
            <a:r>
              <a:rPr lang="en-US" sz="1800" dirty="0">
                <a:latin typeface="Cambria" panose="02040503050406030204" pitchFamily="18" charset="0"/>
              </a:rPr>
              <a:t>Number of </a:t>
            </a:r>
            <a:r>
              <a:rPr lang="en-US" sz="1800" dirty="0" smtClean="0">
                <a:latin typeface="Cambria" panose="02040503050406030204" pitchFamily="18" charset="0"/>
              </a:rPr>
              <a:t>iteration </a:t>
            </a:r>
            <a:r>
              <a:rPr lang="en-US" sz="1800" dirty="0">
                <a:latin typeface="Cambria" panose="02040503050406030204" pitchFamily="18" charset="0"/>
              </a:rPr>
              <a:t>– </a:t>
            </a:r>
            <a:r>
              <a:rPr lang="en-US" sz="1800" dirty="0" smtClean="0">
                <a:latin typeface="Cambria" panose="02040503050406030204" pitchFamily="18" charset="0"/>
              </a:rPr>
              <a:t>Trial </a:t>
            </a:r>
            <a:r>
              <a:rPr lang="en-US" sz="1800" dirty="0">
                <a:latin typeface="Cambria" panose="02040503050406030204" pitchFamily="18" charset="0"/>
              </a:rPr>
              <a:t>and error</a:t>
            </a:r>
            <a:endParaRPr lang="en-US" sz="1800" dirty="0" smtClean="0">
              <a:latin typeface="Cambria" panose="02040503050406030204" pitchFamily="18" charset="0"/>
            </a:endParaRPr>
          </a:p>
          <a:p>
            <a:pPr marL="342900" indent="-342900">
              <a:buFont typeface="+mj-lt"/>
              <a:buAutoNum type="arabicParenR"/>
            </a:pPr>
            <a:r>
              <a:rPr lang="en-US" sz="1800" dirty="0" smtClean="0">
                <a:latin typeface="Cambria" panose="02040503050406030204" pitchFamily="18" charset="0"/>
              </a:rPr>
              <a:t>Epoch – Trial and error</a:t>
            </a:r>
          </a:p>
          <a:p>
            <a:pPr marL="342900" indent="-342900">
              <a:buFont typeface="+mj-lt"/>
              <a:buAutoNum type="arabicParenR"/>
            </a:pPr>
            <a:r>
              <a:rPr lang="en-US" sz="1800" dirty="0" smtClean="0">
                <a:latin typeface="Cambria" panose="02040503050406030204" pitchFamily="18" charset="0"/>
              </a:rPr>
              <a:t>Batch size – 4, 8, 16, 32, 64, 128… (Power of 2)</a:t>
            </a:r>
          </a:p>
          <a:p>
            <a:pPr marL="342900" indent="-342900">
              <a:buFont typeface="+mj-lt"/>
              <a:buAutoNum type="arabicParenR"/>
            </a:pPr>
            <a:r>
              <a:rPr lang="en-US" sz="1800" dirty="0" smtClean="0">
                <a:latin typeface="Cambria" panose="02040503050406030204" pitchFamily="18" charset="0"/>
              </a:rPr>
              <a:t>Regularization – Dropout, L1, L2</a:t>
            </a:r>
          </a:p>
          <a:p>
            <a:pPr marL="342900" indent="-342900">
              <a:buFont typeface="+mj-lt"/>
              <a:buAutoNum type="arabicParenR"/>
            </a:pPr>
            <a:r>
              <a:rPr lang="en-US" sz="1800" dirty="0" smtClean="0">
                <a:latin typeface="Cambria" panose="02040503050406030204" pitchFamily="18" charset="0"/>
              </a:rPr>
              <a:t>Regularization Rate and Dropout lambda</a:t>
            </a:r>
          </a:p>
          <a:p>
            <a:pPr marL="342900" indent="-342900">
              <a:buFont typeface="+mj-lt"/>
              <a:buAutoNum type="arabicParenR"/>
            </a:pPr>
            <a:r>
              <a:rPr lang="en-US" sz="1800" dirty="0">
                <a:latin typeface="Cambria" panose="02040503050406030204" pitchFamily="18" charset="0"/>
              </a:rPr>
              <a:t>Normalizing inputs </a:t>
            </a:r>
            <a:r>
              <a:rPr lang="en-US" sz="1800" dirty="0" smtClean="0">
                <a:latin typeface="Cambria" panose="02040503050406030204" pitchFamily="18" charset="0"/>
              </a:rPr>
              <a:t>– Min-max, mean, Z-Score</a:t>
            </a:r>
          </a:p>
          <a:p>
            <a:pPr marL="342900" indent="-342900">
              <a:buFont typeface="+mj-lt"/>
              <a:buAutoNum type="arabicParenR"/>
            </a:pPr>
            <a:r>
              <a:rPr lang="en-US" sz="1800" dirty="0" smtClean="0">
                <a:latin typeface="Cambria" panose="02040503050406030204" pitchFamily="18" charset="0"/>
              </a:rPr>
              <a:t>Weights and Bias Initialization – Zero, Random</a:t>
            </a:r>
          </a:p>
          <a:p>
            <a:pPr marL="342900" indent="-342900">
              <a:buFont typeface="+mj-lt"/>
              <a:buAutoNum type="arabicParenR"/>
            </a:pPr>
            <a:r>
              <a:rPr lang="en-US" sz="1800" dirty="0" smtClean="0">
                <a:latin typeface="Cambria" panose="02040503050406030204" pitchFamily="18" charset="0"/>
              </a:rPr>
              <a:t>optimization algorithm</a:t>
            </a:r>
          </a:p>
          <a:p>
            <a:pPr marL="342900" indent="-342900">
              <a:buFont typeface="+mj-lt"/>
              <a:buAutoNum type="arabicParenR"/>
            </a:pPr>
            <a:r>
              <a:rPr lang="en-US" sz="1800" dirty="0">
                <a:latin typeface="Cambria" panose="02040503050406030204" pitchFamily="18" charset="0"/>
              </a:rPr>
              <a:t>Learning rate decay </a:t>
            </a:r>
            <a:endParaRPr lang="en-US" sz="1800" dirty="0" smtClean="0">
              <a:latin typeface="Cambria" panose="02040503050406030204" pitchFamily="18" charset="0"/>
            </a:endParaRPr>
          </a:p>
          <a:p>
            <a:pPr marL="342900" indent="-342900">
              <a:buFont typeface="+mj-lt"/>
              <a:buAutoNum type="arabicParenR"/>
            </a:pPr>
            <a:r>
              <a:rPr lang="en-US" sz="1800" dirty="0" smtClean="0">
                <a:latin typeface="Cambria" panose="02040503050406030204" pitchFamily="18" charset="0"/>
              </a:rPr>
              <a:t>Momentum – 0.9</a:t>
            </a:r>
          </a:p>
          <a:p>
            <a:endParaRPr lang="en-US" sz="1800" dirty="0">
              <a:latin typeface="Cambria" panose="02040503050406030204" pitchFamily="18" charset="0"/>
            </a:endParaRPr>
          </a:p>
        </p:txBody>
      </p:sp>
    </p:spTree>
    <p:extLst>
      <p:ext uri="{BB962C8B-B14F-4D97-AF65-F5344CB8AC3E}">
        <p14:creationId xmlns:p14="http://schemas.microsoft.com/office/powerpoint/2010/main" val="1111935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smtClean="0">
                <a:latin typeface="Cambria" panose="02040503050406030204" pitchFamily="18" charset="0"/>
              </a:rPr>
              <a:t>Iterations, Epoch and Batch Size</a:t>
            </a:r>
            <a:endParaRPr lang="en-US" sz="4000" dirty="0">
              <a:latin typeface="Cambria" panose="02040503050406030204" pitchFamily="18" charset="0"/>
            </a:endParaRPr>
          </a:p>
        </p:txBody>
      </p:sp>
      <p:sp>
        <p:nvSpPr>
          <p:cNvPr id="3" name="Content Placeholder 2"/>
          <p:cNvSpPr>
            <a:spLocks noGrp="1"/>
          </p:cNvSpPr>
          <p:nvPr>
            <p:ph idx="1"/>
          </p:nvPr>
        </p:nvSpPr>
        <p:spPr>
          <a:xfrm>
            <a:off x="838200" y="1087821"/>
            <a:ext cx="10515600" cy="5089142"/>
          </a:xfrm>
        </p:spPr>
        <p:txBody>
          <a:bodyPr>
            <a:normAutofit lnSpcReduction="10000"/>
          </a:bodyPr>
          <a:lstStyle/>
          <a:p>
            <a:r>
              <a:rPr lang="en-US" b="1" dirty="0" smtClean="0">
                <a:solidFill>
                  <a:srgbClr val="FF0000"/>
                </a:solidFill>
                <a:latin typeface="Cambria" panose="02040503050406030204" pitchFamily="18" charset="0"/>
              </a:rPr>
              <a:t>batch </a:t>
            </a:r>
            <a:r>
              <a:rPr lang="en-US" b="1" dirty="0">
                <a:solidFill>
                  <a:srgbClr val="FF0000"/>
                </a:solidFill>
                <a:latin typeface="Cambria" panose="02040503050406030204" pitchFamily="18" charset="0"/>
              </a:rPr>
              <a:t>size</a:t>
            </a:r>
            <a:r>
              <a:rPr lang="en-US" dirty="0">
                <a:latin typeface="Cambria" panose="02040503050406030204" pitchFamily="18" charset="0"/>
              </a:rPr>
              <a:t> = the number of training examples in one forward/backward pass. The higher the batch size, the more memory space you'll need.</a:t>
            </a:r>
          </a:p>
          <a:p>
            <a:r>
              <a:rPr lang="en-US" dirty="0">
                <a:latin typeface="Cambria" panose="02040503050406030204" pitchFamily="18" charset="0"/>
              </a:rPr>
              <a:t>number of </a:t>
            </a:r>
            <a:r>
              <a:rPr lang="en-US" b="1" dirty="0">
                <a:solidFill>
                  <a:srgbClr val="FF0000"/>
                </a:solidFill>
                <a:latin typeface="Cambria" panose="02040503050406030204" pitchFamily="18" charset="0"/>
              </a:rPr>
              <a:t>iterations</a:t>
            </a:r>
            <a:r>
              <a:rPr lang="en-US" dirty="0">
                <a:latin typeface="Cambria" panose="02040503050406030204" pitchFamily="18" charset="0"/>
              </a:rPr>
              <a:t> = number of passes, each pass using [batch size] number of examples. To </a:t>
            </a:r>
            <a:r>
              <a:rPr lang="en-US" dirty="0" smtClean="0">
                <a:latin typeface="Cambria" panose="02040503050406030204" pitchFamily="18" charset="0"/>
              </a:rPr>
              <a:t>clear</a:t>
            </a:r>
            <a:r>
              <a:rPr lang="en-US" dirty="0">
                <a:latin typeface="Cambria" panose="02040503050406030204" pitchFamily="18" charset="0"/>
              </a:rPr>
              <a:t>, one pass = one forward pass + one backward pass (we do not count the forward pass and backward pass as two different passes</a:t>
            </a:r>
            <a:r>
              <a:rPr lang="en-US" dirty="0" smtClean="0">
                <a:latin typeface="Cambria" panose="02040503050406030204" pitchFamily="18" charset="0"/>
              </a:rPr>
              <a:t>).</a:t>
            </a:r>
          </a:p>
          <a:p>
            <a:r>
              <a:rPr lang="en-US" dirty="0">
                <a:latin typeface="Cambria" panose="02040503050406030204" pitchFamily="18" charset="0"/>
              </a:rPr>
              <a:t>one </a:t>
            </a:r>
            <a:r>
              <a:rPr lang="en-US" b="1" dirty="0">
                <a:solidFill>
                  <a:srgbClr val="FF0000"/>
                </a:solidFill>
                <a:latin typeface="Cambria" panose="02040503050406030204" pitchFamily="18" charset="0"/>
              </a:rPr>
              <a:t>epoch</a:t>
            </a:r>
            <a:r>
              <a:rPr lang="en-US" dirty="0">
                <a:latin typeface="Cambria" panose="02040503050406030204" pitchFamily="18" charset="0"/>
              </a:rPr>
              <a:t> = one forward pass and one backward pass of </a:t>
            </a:r>
            <a:r>
              <a:rPr lang="en-US" i="1" dirty="0">
                <a:latin typeface="Cambria" panose="02040503050406030204" pitchFamily="18" charset="0"/>
              </a:rPr>
              <a:t>all</a:t>
            </a:r>
            <a:r>
              <a:rPr lang="en-US" dirty="0">
                <a:latin typeface="Cambria" panose="02040503050406030204" pitchFamily="18" charset="0"/>
              </a:rPr>
              <a:t> the training </a:t>
            </a:r>
            <a:r>
              <a:rPr lang="en-US" dirty="0" smtClean="0">
                <a:latin typeface="Cambria" panose="02040503050406030204" pitchFamily="18" charset="0"/>
              </a:rPr>
              <a:t>examples.</a:t>
            </a:r>
            <a:endParaRPr lang="en-US" dirty="0">
              <a:latin typeface="Cambria" panose="02040503050406030204" pitchFamily="18" charset="0"/>
            </a:endParaRPr>
          </a:p>
          <a:p>
            <a:r>
              <a:rPr lang="en-US" b="1" dirty="0">
                <a:latin typeface="Cambria" panose="02040503050406030204" pitchFamily="18" charset="0"/>
              </a:rPr>
              <a:t>Example</a:t>
            </a:r>
            <a:r>
              <a:rPr lang="en-US" dirty="0">
                <a:latin typeface="Cambria" panose="02040503050406030204" pitchFamily="18" charset="0"/>
              </a:rPr>
              <a:t>: if you have </a:t>
            </a:r>
            <a:r>
              <a:rPr lang="en-US" dirty="0" smtClean="0">
                <a:latin typeface="Cambria" panose="02040503050406030204" pitchFamily="18" charset="0"/>
              </a:rPr>
              <a:t>5000 </a:t>
            </a:r>
            <a:r>
              <a:rPr lang="en-US" dirty="0">
                <a:latin typeface="Cambria" panose="02040503050406030204" pitchFamily="18" charset="0"/>
              </a:rPr>
              <a:t>training examples, and your batch size is </a:t>
            </a:r>
            <a:r>
              <a:rPr lang="en-US" dirty="0" smtClean="0">
                <a:latin typeface="Cambria" panose="02040503050406030204" pitchFamily="18" charset="0"/>
              </a:rPr>
              <a:t>32, </a:t>
            </a:r>
            <a:r>
              <a:rPr lang="en-US" dirty="0">
                <a:latin typeface="Cambria" panose="02040503050406030204" pitchFamily="18" charset="0"/>
              </a:rPr>
              <a:t>then it will take </a:t>
            </a:r>
            <a:r>
              <a:rPr lang="en-US" dirty="0" smtClean="0">
                <a:latin typeface="Cambria" panose="02040503050406030204" pitchFamily="18" charset="0"/>
              </a:rPr>
              <a:t>157 </a:t>
            </a:r>
            <a:r>
              <a:rPr lang="en-US" dirty="0">
                <a:latin typeface="Cambria" panose="02040503050406030204" pitchFamily="18" charset="0"/>
              </a:rPr>
              <a:t>iterations to complete 1 epoch</a:t>
            </a:r>
            <a:r>
              <a:rPr lang="en-US" dirty="0" smtClean="0">
                <a:latin typeface="Cambria" panose="02040503050406030204" pitchFamily="18" charset="0"/>
              </a:rPr>
              <a:t>.</a:t>
            </a:r>
          </a:p>
          <a:p>
            <a:r>
              <a:rPr lang="en-US" b="1" dirty="0" smtClean="0">
                <a:latin typeface="Cambria" panose="02040503050406030204" pitchFamily="18" charset="0"/>
              </a:rPr>
              <a:t>5000/32 = 156.25 =157 iterations</a:t>
            </a:r>
            <a:endParaRPr lang="en-US" dirty="0">
              <a:latin typeface="Cambria" panose="02040503050406030204" pitchFamily="18" charset="0"/>
            </a:endParaRPr>
          </a:p>
        </p:txBody>
      </p:sp>
    </p:spTree>
    <p:extLst>
      <p:ext uri="{BB962C8B-B14F-4D97-AF65-F5344CB8AC3E}">
        <p14:creationId xmlns:p14="http://schemas.microsoft.com/office/powerpoint/2010/main" val="321330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7166</TotalTime>
  <Words>4553</Words>
  <Application>Microsoft Office PowerPoint</Application>
  <PresentationFormat>Widescreen</PresentationFormat>
  <Paragraphs>980</Paragraphs>
  <Slides>130</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130</vt:i4>
      </vt:variant>
    </vt:vector>
  </HeadingPairs>
  <TitlesOfParts>
    <vt:vector size="144" baseType="lpstr">
      <vt:lpstr>Adobe Garamond Pro</vt:lpstr>
      <vt:lpstr>Arial</vt:lpstr>
      <vt:lpstr>Brush Script Std</vt:lpstr>
      <vt:lpstr>Calibri</vt:lpstr>
      <vt:lpstr>Calibri Light</vt:lpstr>
      <vt:lpstr>Cambria</vt:lpstr>
      <vt:lpstr>Cambria Math</vt:lpstr>
      <vt:lpstr>新細明體</vt:lpstr>
      <vt:lpstr>Tahoma</vt:lpstr>
      <vt:lpstr>Times</vt:lpstr>
      <vt:lpstr>Times New Roman</vt:lpstr>
      <vt:lpstr>Wingdings</vt:lpstr>
      <vt:lpstr>Wingdings 2</vt:lpstr>
      <vt:lpstr>Office Theme</vt:lpstr>
      <vt:lpstr>PowerPoint Presentation</vt:lpstr>
      <vt:lpstr>What is Learning?</vt:lpstr>
      <vt:lpstr>Learning…</vt:lpstr>
      <vt:lpstr>Dimensions of Learning Systems</vt:lpstr>
      <vt:lpstr>Artificial Intelligence</vt:lpstr>
      <vt:lpstr>What is Artificial Intelligence ?</vt:lpstr>
      <vt:lpstr>PowerPoint Presentation</vt:lpstr>
      <vt:lpstr>The main topics in AI</vt:lpstr>
      <vt:lpstr>Some Advantages of Artificial Intelligence</vt:lpstr>
      <vt:lpstr>The Disadvantages</vt:lpstr>
      <vt:lpstr>Areas of AI</vt:lpstr>
      <vt:lpstr>Machine Learning</vt:lpstr>
      <vt:lpstr>Machine Learning – A definition</vt:lpstr>
      <vt:lpstr>Steps for Machine Learning:</vt:lpstr>
      <vt:lpstr>Why Machine Learning?</vt:lpstr>
      <vt:lpstr>Learning Methods</vt:lpstr>
      <vt:lpstr>PowerPoint Presentation</vt:lpstr>
      <vt:lpstr>Supervised learning</vt:lpstr>
      <vt:lpstr>Classification and Regression</vt:lpstr>
      <vt:lpstr>Linear and Non Linear Classification</vt:lpstr>
      <vt:lpstr>The Classification framework</vt:lpstr>
      <vt:lpstr>PowerPoint Presentation</vt:lpstr>
      <vt:lpstr>Supervised learning categories and techniques</vt:lpstr>
      <vt:lpstr>Applications of Supervised learning :</vt:lpstr>
      <vt:lpstr>Unsupervised learning</vt:lpstr>
      <vt:lpstr>Unsupervised learning categories and techniques</vt:lpstr>
      <vt:lpstr>Applications of unsupervised learning:</vt:lpstr>
      <vt:lpstr>Reinforcement Learning</vt:lpstr>
      <vt:lpstr>PowerPoint Presentation</vt:lpstr>
      <vt:lpstr>PowerPoint Presentation</vt:lpstr>
      <vt:lpstr>PowerPoint Presentation</vt:lpstr>
      <vt:lpstr>Machine Learning Applications </vt:lpstr>
      <vt:lpstr>Some web-based examples of machine learning</vt:lpstr>
      <vt:lpstr>Python Libraries for Machine Learning</vt:lpstr>
      <vt:lpstr>Scikit-Learn - (formerly scikits.learn)</vt:lpstr>
      <vt:lpstr>Scikit-Learn</vt:lpstr>
      <vt:lpstr>TensorFlow</vt:lpstr>
      <vt:lpstr>Keras</vt:lpstr>
      <vt:lpstr>OpenCV</vt:lpstr>
      <vt:lpstr>Research issues in Machine Learning </vt:lpstr>
      <vt:lpstr>Growth of Machine Learning – Current State</vt:lpstr>
      <vt:lpstr>Deep Learning</vt:lpstr>
      <vt:lpstr>Biological Inspiration</vt:lpstr>
      <vt:lpstr>Practical issues with Neural Networks</vt:lpstr>
      <vt:lpstr>Deep Learning – A Definition</vt:lpstr>
      <vt:lpstr>Deep learning</vt:lpstr>
      <vt:lpstr>PowerPoint Presentation</vt:lpstr>
      <vt:lpstr>PowerPoint Presentation</vt:lpstr>
      <vt:lpstr>PowerPoint Presentation</vt:lpstr>
      <vt:lpstr>Researchers of Deep Learning</vt:lpstr>
      <vt:lpstr>Difference between ML and DL</vt:lpstr>
      <vt:lpstr>Continue…</vt:lpstr>
      <vt:lpstr>Continue…</vt:lpstr>
      <vt:lpstr>Continue…</vt:lpstr>
      <vt:lpstr>Continue…</vt:lpstr>
      <vt:lpstr>Continue…</vt:lpstr>
      <vt:lpstr>Continue…</vt:lpstr>
      <vt:lpstr>Where is Machine Learning and Deep Learning being applied right now?</vt:lpstr>
      <vt:lpstr>Why Deep Learning taking off?</vt:lpstr>
      <vt:lpstr>Types of Deep Networks</vt:lpstr>
      <vt:lpstr>Types of Deep Network</vt:lpstr>
      <vt:lpstr>Comparison of CNN and RNN</vt:lpstr>
      <vt:lpstr>Comparison of Deep Learning Models</vt:lpstr>
      <vt:lpstr>Convolution</vt:lpstr>
      <vt:lpstr>CNN </vt:lpstr>
      <vt:lpstr>Activation Function</vt:lpstr>
      <vt:lpstr>Pooling layer</vt:lpstr>
      <vt:lpstr>Convolutional layers have sparse interactions</vt:lpstr>
      <vt:lpstr>A typical workflow of images/video processing</vt:lpstr>
      <vt:lpstr>Deep Learning Library</vt:lpstr>
      <vt:lpstr>PowerPoint Presentation</vt:lpstr>
      <vt:lpstr>Training Time: CPU vs GPU (Case Study)</vt:lpstr>
      <vt:lpstr>Findings</vt:lpstr>
      <vt:lpstr>Comparison of Framework</vt:lpstr>
      <vt:lpstr>Transfer Learning</vt:lpstr>
      <vt:lpstr>Why deep representations?</vt:lpstr>
      <vt:lpstr>PowerPoint Presentation</vt:lpstr>
      <vt:lpstr>Deep Learning Architectures  1. CNN (Convolutional Neural Network)</vt:lpstr>
      <vt:lpstr>PowerPoint Presentation</vt:lpstr>
      <vt:lpstr>PowerPoint Presentation</vt:lpstr>
      <vt:lpstr>PowerPoint Presentation</vt:lpstr>
      <vt:lpstr>Algorithm:</vt:lpstr>
      <vt:lpstr>PowerPoint Presentation</vt:lpstr>
      <vt:lpstr>PowerPoint Presentation</vt:lpstr>
      <vt:lpstr>Activation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PowerPoint Presentation</vt:lpstr>
      <vt:lpstr>2 layer NN (1 HL + 1 OL)</vt:lpstr>
      <vt:lpstr>PowerPoint Presentation</vt:lpstr>
      <vt:lpstr>PowerPoint Presentation</vt:lpstr>
      <vt:lpstr>Parameters and Hyperparameters</vt:lpstr>
      <vt:lpstr>Iterations, Epoch and Batch Size</vt:lpstr>
      <vt:lpstr>Empirical Process</vt:lpstr>
      <vt:lpstr>Application of CNN</vt:lpstr>
      <vt:lpstr>2. RNN (recurrent neural network)</vt:lpstr>
      <vt:lpstr>Application of RNN</vt:lpstr>
      <vt:lpstr>3. RBM (Restricted Boltzmann Machine)</vt:lpstr>
      <vt:lpstr>4. Deep Belief Network</vt:lpstr>
      <vt:lpstr>General Applications of Deep Learning: </vt:lpstr>
      <vt:lpstr>PowerPoint Presentation</vt:lpstr>
      <vt:lpstr>PowerPoint Presentation</vt:lpstr>
      <vt:lpstr>Challenges in Computer Vision</vt:lpstr>
      <vt:lpstr>A typical workflow of images/video processing</vt:lpstr>
      <vt:lpstr>Deep Learning Library</vt:lpstr>
      <vt:lpstr> Comparison of Deep Learning Library</vt:lpstr>
      <vt:lpstr>Schematic Diagram</vt:lpstr>
      <vt:lpstr>Evaluation Parameters</vt:lpstr>
      <vt:lpstr>PowerPoint Presentation</vt:lpstr>
      <vt:lpstr>Facts of Deep Learning</vt:lpstr>
      <vt:lpstr>Online DEMO</vt:lpstr>
      <vt:lpstr>NVIDIA Titan Xp (Grant by Nvidia Graphics Pvt. Ltd.)</vt:lpstr>
      <vt:lpstr>Work Station  </vt:lpstr>
      <vt:lpstr>MNIST Dataset</vt:lpstr>
      <vt:lpstr>Results in CPU of CNN Model</vt:lpstr>
      <vt:lpstr>Results in GPU of CNN Model</vt:lpstr>
      <vt:lpstr>Comparison of training time CNN model in CPU and GPU</vt:lpstr>
      <vt:lpstr>ML/DL Conferences/Journals</vt:lpstr>
      <vt:lpstr>Challenges with Deep Learning</vt:lpstr>
      <vt:lpstr>Research issues in Deep Learning</vt:lpstr>
      <vt:lpstr>Future Trends</vt:lpstr>
      <vt:lpstr>Future Trends</vt:lpstr>
      <vt:lpstr>Reading Materials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Parth Goel</dc:creator>
  <cp:lastModifiedBy>Amit</cp:lastModifiedBy>
  <cp:revision>793</cp:revision>
  <dcterms:created xsi:type="dcterms:W3CDTF">2018-01-04T14:44:30Z</dcterms:created>
  <dcterms:modified xsi:type="dcterms:W3CDTF">2019-11-15T10:17:36Z</dcterms:modified>
</cp:coreProperties>
</file>